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0" r:id="rId4"/>
    <p:sldId id="308" r:id="rId5"/>
    <p:sldId id="264" r:id="rId6"/>
    <p:sldId id="269" r:id="rId7"/>
    <p:sldId id="272" r:id="rId8"/>
    <p:sldId id="270" r:id="rId9"/>
    <p:sldId id="271" r:id="rId10"/>
    <p:sldId id="273" r:id="rId11"/>
    <p:sldId id="303" r:id="rId12"/>
    <p:sldId id="274" r:id="rId13"/>
    <p:sldId id="276" r:id="rId14"/>
    <p:sldId id="275" r:id="rId15"/>
    <p:sldId id="277" r:id="rId16"/>
    <p:sldId id="278" r:id="rId17"/>
    <p:sldId id="279" r:id="rId18"/>
    <p:sldId id="280" r:id="rId19"/>
    <p:sldId id="281" r:id="rId20"/>
    <p:sldId id="284" r:id="rId21"/>
    <p:sldId id="282" r:id="rId22"/>
    <p:sldId id="286" r:id="rId23"/>
    <p:sldId id="283" r:id="rId24"/>
    <p:sldId id="306" r:id="rId25"/>
    <p:sldId id="304" r:id="rId26"/>
    <p:sldId id="305" r:id="rId27"/>
    <p:sldId id="307" r:id="rId28"/>
    <p:sldId id="285" r:id="rId29"/>
    <p:sldId id="287" r:id="rId30"/>
    <p:sldId id="288" r:id="rId31"/>
    <p:sldId id="289" r:id="rId32"/>
    <p:sldId id="290" r:id="rId33"/>
    <p:sldId id="291" r:id="rId34"/>
    <p:sldId id="266" r:id="rId35"/>
    <p:sldId id="294" r:id="rId36"/>
    <p:sldId id="292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261" r:id="rId4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3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762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211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201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942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526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327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666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355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62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790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F7B78-E539-4D34-BC82-CA3501A2135C}" type="datetimeFigureOut">
              <a:rPr lang="hu-HU" smtClean="0"/>
              <a:t>2019. 02. 27.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3229A-1282-48C4-8742-30313075C0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682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Word_dokumentum.docx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64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79298" y="261700"/>
            <a:ext cx="6112972" cy="5856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u-HU" sz="1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200" dirty="0">
                <a:latin typeface="Arial" pitchFamily="34" charset="0"/>
                <a:cs typeface="Arial" pitchFamily="34" charset="0"/>
              </a:rPr>
              <a:t>(6) A tanulónak, vagy kiskorú tanuló esetén a szülőnek írásban kell bejelentenie, ha a tanuló a következő tanítási évben már nem kíván részt venni a szabadon választott tanítási órán, továbbá ha jelentkezni kíván a szabadon választott tanítási órára.</a:t>
            </a:r>
          </a:p>
          <a:p>
            <a:pPr marL="0" indent="0" algn="just">
              <a:buNone/>
            </a:pPr>
            <a:r>
              <a:rPr lang="hu-HU" sz="1200" dirty="0">
                <a:latin typeface="Arial" pitchFamily="34" charset="0"/>
                <a:cs typeface="Arial" pitchFamily="34" charset="0"/>
              </a:rPr>
              <a:t>(7) Az (1)–(2) bekezdésben foglaltakat alkalmazni kell azoknál a tanulóknál is, akik az egységes iskolában vesznek részt az alapfokú művészetoktatásban.</a:t>
            </a:r>
          </a:p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15. § </a:t>
            </a:r>
          </a:p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(1) Az iskola igazgatója minden év április 15-éig elkészíti és a fenntartó jóváhagyását követően közzéteszi a tájékoztatót azokról a tantárgyakról, amelyekből a tanulók választhatnak,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középiskolában tájékoztatást ad továbbá az érettségi vizsgára történő felkészítés szintjéről is. A tájékoztatónak tartalmaznia kell, hogy a tantárgyat előreláthatóan melyik pedagógus fogja oktatni.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tájékoztató elfogadása előtt be kell szerezni az iskolaszék, ennek hiányában a szülői szervezet és az iskolai diákönkormányzat véleményét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Ha az iskolában nemzetiségi iskolai nevelés és oktatás folyik, ki kell kérni az érintett helyi nemzetiségi önkormányzat véleményét is.</a:t>
            </a:r>
          </a:p>
          <a:p>
            <a:pPr marL="0" indent="0" algn="just">
              <a:buNone/>
            </a:pPr>
            <a:r>
              <a:rPr lang="hu-HU" sz="1200" dirty="0">
                <a:latin typeface="Arial" pitchFamily="34" charset="0"/>
                <a:cs typeface="Arial" pitchFamily="34" charset="0"/>
              </a:rPr>
              <a:t>(2) A tanuló május 20-áig jelentheti be a tantárgy és a felkészülési szint megválasztásával kapcsolatos döntését. Ha a tanuló iskolakezdés vagy iskolaváltás miatt nem tud élni a választási jogával, kérelmének elbírálása előtt egyezteti elképzeléseit az iskola igazgatójával vagy az igazgató által kijelölt pedagógussal.</a:t>
            </a:r>
          </a:p>
          <a:p>
            <a:pPr marL="0" indent="0" algn="just">
              <a:buNone/>
            </a:pPr>
            <a:r>
              <a:rPr lang="hu-HU" sz="1200" dirty="0">
                <a:latin typeface="Arial" pitchFamily="34" charset="0"/>
                <a:cs typeface="Arial" pitchFamily="34" charset="0"/>
              </a:rPr>
              <a:t>(3) A tanuló a tanév során egy alkalommal az igazgató engedélyével módosíthatja választását.</a:t>
            </a:r>
          </a:p>
          <a:p>
            <a:pPr marL="0" indent="0" algn="just">
              <a:buNone/>
            </a:pPr>
            <a:r>
              <a:rPr lang="hu-HU" sz="1200" dirty="0">
                <a:latin typeface="Arial" pitchFamily="34" charset="0"/>
                <a:cs typeface="Arial" pitchFamily="34" charset="0"/>
              </a:rPr>
              <a:t>(4) Kiskorú tanuló esetén a tantárgyválasztás jogát a szülő gyakorolja. A szülő ezt a jogát attól az évtől kezdődően, amelyben gyermeke a tizennegyedik életévét eléri – ha a gyermek nem cselekvőképtelen –, gyermekével közösen gyakorolja.</a:t>
            </a:r>
          </a:p>
          <a:p>
            <a:pPr marL="0" indent="0">
              <a:buNone/>
            </a:pPr>
            <a:endParaRPr lang="hu-HU" sz="1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98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807708" y="447082"/>
            <a:ext cx="6112972" cy="57807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1000" dirty="0"/>
          </a:p>
          <a:p>
            <a:pPr marL="0" indent="0" algn="ctr">
              <a:buNone/>
            </a:pPr>
            <a:endParaRPr lang="hu-HU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1651380" y="613351"/>
            <a:ext cx="663281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sz="12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u-H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2011. évi CXC. törvény a nemzeti köznevelésről</a:t>
            </a:r>
          </a:p>
          <a:p>
            <a:pPr algn="ctr"/>
            <a:endParaRPr lang="hu-HU" sz="1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u-HU" sz="1200" b="1" dirty="0">
                <a:latin typeface="Arial" pitchFamily="34" charset="0"/>
                <a:cs typeface="Arial" pitchFamily="34" charset="0"/>
              </a:rPr>
              <a:t>35. A pedagógus kötelességei és jogai</a:t>
            </a:r>
          </a:p>
          <a:p>
            <a:r>
              <a:rPr lang="hu-HU" sz="1200" dirty="0"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hu-HU" sz="1200" b="1" dirty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62. §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hu-HU" dirty="0"/>
              <a:t> </a:t>
            </a:r>
          </a:p>
          <a:p>
            <a:pPr algn="just"/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(5) A nevelési-oktatási és a pedagógiai szakszolgálati intézményekben pedagógus-munkakörökben dolgozó pedagógus heti teljes munkaidejének nyolcvan százalékát (a továbbiakban: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kötött munkaidő</a:t>
            </a:r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az intézményvezető által – az e törvény keretei között – meghatározott feladatok ellátásával köteles tölteni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, a munkaidő fennmaradó részében a munkaideje beosztását vagy felhasználását maga jogosult meghatározni.</a:t>
            </a:r>
          </a:p>
          <a:p>
            <a:pPr algn="just"/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(6)</a:t>
            </a:r>
            <a:r>
              <a:rPr lang="hu-HU" sz="1200" b="1" baseline="30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teljes munkaidő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ötvenöt–hatvanöt százalékában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(a továbbiakban: neveléssel-oktatással lekötött munkaidő)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tanórai és egyéb foglalkozások megtartása rendelhető el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, amelybe bele kell számítani legfeljebb heti két-két óra időtartamban a pedagógus által ellátott osztályfőnöki, kollégiumi, tanulócsoport-vezetői, vagy munkaközösség vezetéssel összefüggő feladatok, továbbá legfeljebb heti egy óra időtartamban a tanulók nevelési-oktatási intézményen belüli önszerveződésének segítésével összefüggő feladatok időtartamát. E szabályokat kell alkalmazni abban az esetben is, ha e törvény egyes pedagógus munkakörök esetében az e bekezdésben foglaltaktól eltérően határozza meg a munkaidő egyes feladatokra fordítandó részeinek arányát.. A kötött munkaidő fennmaradó részében a pedagógus a nevelés-oktatást előkészítő, </a:t>
            </a:r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nevelés-oktatással összefüggő egyéb feladatokat, tanulói felügyeletet, továbbá eseti helyettesítést lát el.</a:t>
            </a:r>
          </a:p>
          <a:p>
            <a:pPr algn="just"/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200" dirty="0"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(7) Az intézményvezető a kötött munkaidőben ellátandó feladatok elosztásánál biztosítja az arányos és egyenletes feladatelosztást a nevelőtestület tagjai között.</a:t>
            </a:r>
          </a:p>
          <a:p>
            <a:pPr algn="just"/>
            <a:r>
              <a:rPr lang="hu-HU" sz="12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08299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807708" y="447082"/>
            <a:ext cx="6112972" cy="57807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sz="15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326/2013. (VIII. 30.) Korm. rendelet</a:t>
            </a:r>
            <a:r>
              <a:rPr lang="hu-HU" sz="15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hu-HU" sz="15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pedagógusok előmeneteli rendszeréről és a közalkalmazottak jogállásáról szóló 1992. évi XXXIII. törvény köznevelési intézményekben történő végrehajtásáról</a:t>
            </a:r>
            <a:r>
              <a:rPr lang="hu-HU" sz="15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ctr">
              <a:buNone/>
            </a:pPr>
            <a:r>
              <a:rPr lang="hu-HU" sz="1200" b="1" dirty="0">
                <a:latin typeface="Arial" pitchFamily="34" charset="0"/>
                <a:cs typeface="Arial" pitchFamily="34" charset="0"/>
              </a:rPr>
              <a:t>7. A pedagógusok munkaidejének beosztása</a:t>
            </a:r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hu-HU" sz="1100" b="1" dirty="0">
                <a:latin typeface="Arial" pitchFamily="34" charset="0"/>
                <a:cs typeface="Arial" pitchFamily="34" charset="0"/>
              </a:rPr>
              <a:t>17. § </a:t>
            </a:r>
          </a:p>
          <a:p>
            <a:pPr marL="0" indent="0" algn="just">
              <a:buNone/>
            </a:pPr>
            <a:r>
              <a:rPr lang="hu-HU" sz="1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(1) Nevelési-oktatási intézményben a pedagógus számára a kötött munkaidőnek neveléssel-oktatással le nem kötött részében</a:t>
            </a:r>
          </a:p>
          <a:p>
            <a:pPr marL="0" indent="0"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1. foglalkozások, tanítási órák előkészítése,</a:t>
            </a:r>
          </a:p>
          <a:p>
            <a:pPr marL="0" indent="0"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2. a gyermekek, tanulók teljesítményének értékelése,</a:t>
            </a:r>
          </a:p>
          <a:p>
            <a:pPr marL="0" indent="0"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3. az intézmény kulturális és sportéletének, versenyeknek, a szabadidő hasznos eltöltésének megszervezése,</a:t>
            </a:r>
          </a:p>
          <a:p>
            <a:pPr marL="0" indent="0"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21. a pedagógiai program célrendszerének megfelelő, az éves munkatervben rögzített, tanórai vagy egyéb foglalkozásnak nem minősülő feladat ellátása,</a:t>
            </a:r>
          </a:p>
          <a:p>
            <a:pPr marL="0" indent="0" algn="just">
              <a:buNone/>
            </a:pPr>
            <a:r>
              <a:rPr lang="hu-HU" sz="1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(2) Egyéb foglalkozás a tantárgyfelosztásban tervezhető, rendszeres nem tanórai foglalkozás, amely</a:t>
            </a:r>
          </a:p>
          <a:p>
            <a:pPr marL="0" indent="0" algn="just">
              <a:buNone/>
            </a:pPr>
            <a:r>
              <a:rPr lang="hu-HU" sz="1100" i="1" dirty="0">
                <a:latin typeface="Arial" pitchFamily="34" charset="0"/>
                <a:cs typeface="Arial" pitchFamily="34" charset="0"/>
              </a:rPr>
              <a:t>a)</a:t>
            </a:r>
            <a:r>
              <a:rPr lang="hu-HU" sz="1100" dirty="0">
                <a:latin typeface="Arial" pitchFamily="34" charset="0"/>
                <a:cs typeface="Arial" pitchFamily="34" charset="0"/>
              </a:rPr>
              <a:t> szakkör, érdeklődési kör, önképzőkör,</a:t>
            </a:r>
          </a:p>
          <a:p>
            <a:pPr marL="0" indent="0" algn="just">
              <a:buNone/>
            </a:pPr>
            <a:r>
              <a:rPr lang="hu-HU" sz="1100" i="1" dirty="0">
                <a:latin typeface="Arial" pitchFamily="34" charset="0"/>
                <a:cs typeface="Arial" pitchFamily="34" charset="0"/>
              </a:rPr>
              <a:t>b)</a:t>
            </a:r>
            <a:r>
              <a:rPr lang="hu-HU" sz="1100" dirty="0">
                <a:latin typeface="Arial" pitchFamily="34" charset="0"/>
                <a:cs typeface="Arial" pitchFamily="34" charset="0"/>
              </a:rPr>
              <a:t> sportkör, tömegsport foglalkozás,</a:t>
            </a:r>
          </a:p>
          <a:p>
            <a:pPr marL="0" indent="0" algn="just">
              <a:buNone/>
            </a:pPr>
            <a:r>
              <a:rPr lang="hu-HU" sz="11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c)</a:t>
            </a:r>
            <a:r>
              <a:rPr lang="hu-HU" sz="1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egyéni vagy csoportos felzárkóztató, fejlesztő foglalkozás,</a:t>
            </a:r>
          </a:p>
          <a:p>
            <a:pPr marL="0" indent="0" algn="just">
              <a:buNone/>
            </a:pPr>
            <a:r>
              <a:rPr lang="hu-HU" sz="11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d)</a:t>
            </a:r>
            <a:r>
              <a:rPr lang="hu-HU" sz="1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egyéni vagy csoportos tehetségfejlesztő foglalkozás,</a:t>
            </a:r>
          </a:p>
          <a:p>
            <a:pPr marL="0" indent="0" algn="just">
              <a:buNone/>
            </a:pPr>
            <a:r>
              <a:rPr lang="hu-HU" sz="11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e)</a:t>
            </a:r>
            <a:r>
              <a:rPr lang="hu-HU" sz="1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napközi,</a:t>
            </a:r>
          </a:p>
          <a:p>
            <a:pPr marL="0" indent="0" algn="just">
              <a:buNone/>
            </a:pPr>
            <a:r>
              <a:rPr lang="hu-HU" sz="11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g)</a:t>
            </a:r>
            <a:r>
              <a:rPr lang="hu-HU" sz="1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tanulást, iskolai felkészülést segítő foglalkozás,</a:t>
            </a:r>
          </a:p>
          <a:p>
            <a:pPr marL="0" indent="0" algn="just">
              <a:buNone/>
            </a:pPr>
            <a:r>
              <a:rPr lang="hu-HU" sz="11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k)</a:t>
            </a:r>
            <a:r>
              <a:rPr lang="hu-HU" sz="1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felzárkóztató, tehetség-kibontakoztató, speciális ismereteket adó egyéni vagy csoportos, közösségi fejlesztést megvalósító csoportos, a szabadidő eltöltését szolgáló csoportos, a tanulókkal való törődést és gondoskodást biztosító egyéni, a kollégiumi közösségek működésével összefüggő csoportos kollégiumi, valamint szakkollégiumi foglalkozás,</a:t>
            </a:r>
          </a:p>
          <a:p>
            <a:pPr marL="0" indent="0" algn="just">
              <a:buNone/>
            </a:pPr>
            <a:r>
              <a:rPr lang="hu-HU" sz="1100" i="1" dirty="0">
                <a:latin typeface="Arial" pitchFamily="34" charset="0"/>
                <a:cs typeface="Arial" pitchFamily="34" charset="0"/>
              </a:rPr>
              <a:t>m)</a:t>
            </a:r>
            <a:r>
              <a:rPr lang="hu-HU" sz="1100" dirty="0">
                <a:latin typeface="Arial" pitchFamily="34" charset="0"/>
                <a:cs typeface="Arial" pitchFamily="34" charset="0"/>
              </a:rPr>
              <a:t> az iskola pedagógiai programjában rögzített, a tanítási órák keretében meg nem valósítható osztály- vagy csoportfoglalkozás lehet.</a:t>
            </a:r>
          </a:p>
          <a:p>
            <a:pPr marL="0" indent="0" algn="just">
              <a:buNone/>
            </a:pPr>
            <a:r>
              <a:rPr lang="hu-HU" sz="1100" dirty="0">
                <a:latin typeface="Arial" pitchFamily="34" charset="0"/>
                <a:cs typeface="Arial" pitchFamily="34" charset="0"/>
              </a:rPr>
              <a:t>(8) A tankerületi központ által fenntartott iskola intézményvezetője az iskolai tantárgyfelosztást a tankerületi központ vezetőjével egyeztetve készíti el.</a:t>
            </a:r>
          </a:p>
          <a:p>
            <a:pPr marL="0" indent="0">
              <a:buNone/>
            </a:pPr>
            <a:endParaRPr lang="hu-HU" sz="1100" dirty="0"/>
          </a:p>
          <a:p>
            <a:pPr marL="0" indent="0">
              <a:buNone/>
            </a:pPr>
            <a:endParaRPr lang="hu-HU" sz="1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25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600200" y="2115185"/>
            <a:ext cx="7132320" cy="2182495"/>
          </a:xfrm>
        </p:spPr>
        <p:txBody>
          <a:bodyPr/>
          <a:lstStyle/>
          <a:p>
            <a:pPr marL="0" indent="0" algn="ctr">
              <a:buNone/>
            </a:pPr>
            <a:endParaRPr lang="hu-H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KAP elveinek lehetséges beillesztése az iskolák pedagógiai programjába</a:t>
            </a:r>
            <a:endParaRPr lang="hu-H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292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807709" y="389238"/>
            <a:ext cx="6112971" cy="945514"/>
          </a:xfrm>
        </p:spPr>
        <p:txBody>
          <a:bodyPr>
            <a:normAutofit/>
          </a:bodyPr>
          <a:lstStyle/>
          <a:p>
            <a:pPr algn="ctr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NEVELÉSI PROGRAM</a:t>
            </a:r>
            <a:b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20/2012. (VIII. 31.) EMMI rendelet </a:t>
            </a:r>
            <a:r>
              <a:rPr lang="hu-H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b="1" dirty="0">
                <a:solidFill>
                  <a:srgbClr val="474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§ (1)</a:t>
            </a:r>
            <a:endParaRPr lang="hu-HU" sz="1200" b="1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41695" y="1422107"/>
            <a:ext cx="611297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iskola pedagógiai programja meghatározza az iskola nevelési programját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ennek keretén belül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iskolában folyó nevelő-oktató munka pedagógiai alapelveit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értékeit, céljait, feladatait, eszközeit, eljárásait:</a:t>
            </a:r>
          </a:p>
          <a:p>
            <a:pPr marL="914400" lvl="2" indent="0">
              <a:buNone/>
            </a:pPr>
            <a:endParaRPr lang="hu-H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differenciált személyközpontú (tanulóközpontú) nevelést-oktatást lehetővé tevő módszertani kultúra megerősítése. Az iskolai eredményesség érdekében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Logikaalapú, a Testmozgásalapú, a Művészetalapú a Digitálisalapú, az Életgyakorlat-alapú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KAP alprogramok iskolai gyakorlatba történő alkalmazása. </a:t>
            </a: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méltányos, támogató,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hátránykompenzáló tanulási környezet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kialakítása.</a:t>
            </a: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nyitottságra ösztönző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intézményi nevelés-oktatás pedagógiai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módszertani eszköztár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alkalmazása. </a:t>
            </a:r>
          </a:p>
          <a:p>
            <a:pPr lvl="1"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pedagógus szabadságának biztosítása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tanulási stratégiák adaptív alkalmazása érdekében. </a:t>
            </a: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tanuló szervezet és a szervezeti tanulás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kialakítására való törekvés. </a:t>
            </a:r>
          </a:p>
          <a:p>
            <a:pPr lvl="1"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Személyre szabott képességfejlesztés</a:t>
            </a:r>
            <a:r>
              <a:rPr lang="hu-HU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kompetenciaalapú fejlesztési megoldásokkal. </a:t>
            </a: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tanulói kreativitás aggregálása</a:t>
            </a:r>
            <a:r>
              <a:rPr lang="hu-H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(egésszé formálása) a tanulásszervezésben.</a:t>
            </a:r>
          </a:p>
          <a:p>
            <a:pPr marL="914400" lvl="2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43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670549" y="288927"/>
            <a:ext cx="6112971" cy="777874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NEVELÉSI PROGRAM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807708" y="1198952"/>
            <a:ext cx="6112972" cy="4438015"/>
          </a:xfrm>
        </p:spPr>
        <p:txBody>
          <a:bodyPr>
            <a:noAutofit/>
          </a:bodyPr>
          <a:lstStyle/>
          <a:p>
            <a:pPr lvl="0"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személyiségfejlesztéssel kapcsolatos pedagógiai feladatok </a:t>
            </a:r>
          </a:p>
          <a:p>
            <a:pPr lvl="0" algn="just"/>
            <a:endParaRPr lang="hu-HU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tanulási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esélyek növelésének biztosítása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, az alapprogramban meghatározott  komplex pedagógiai módszerek  rendszerszemléletű együttesének személyiségfejlesztő alkalmazása. </a:t>
            </a: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egész életen át tartó tanulás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valamint az eredményes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munkaerő-piaci elhelyezkedést támogató</a:t>
            </a:r>
            <a:r>
              <a:rPr lang="hu-H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transzverzális készségek kiemelt fejlesztése. </a:t>
            </a: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tanulók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iskolai helyzetének, státuszának pozitív megváltoztatására</a:t>
            </a:r>
            <a:r>
              <a:rPr lang="hu-HU" sz="12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való törekvések támogatása. </a:t>
            </a:r>
          </a:p>
          <a:p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teljes-körű egészségfejlesztéssel összefüggő feladatok</a:t>
            </a:r>
          </a:p>
          <a:p>
            <a:endParaRPr lang="hu-HU" sz="1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egészséges életmódra nevelés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sporttevékenységekkel (TA) </a:t>
            </a:r>
          </a:p>
          <a:p>
            <a:pPr lvl="2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Az iskola sportcsoportjainak megnevezése: </a:t>
            </a:r>
            <a:r>
              <a:rPr lang="hu-HU" sz="1200" dirty="0" err="1">
                <a:latin typeface="Arial" panose="020B0604020202020204" pitchFamily="34" charset="0"/>
                <a:cs typeface="Arial" panose="020B0604020202020204" pitchFamily="34" charset="0"/>
              </a:rPr>
              <a:t>Pl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: torna, gumiasztal, labdarúgás, atlétika, falmászás, röplabda, a néptánc és a természetjárás. </a:t>
            </a:r>
          </a:p>
          <a:p>
            <a:pPr lvl="2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tanulók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erőnléti állapotát fejlesztő</a:t>
            </a:r>
            <a:r>
              <a:rPr lang="hu-H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tanórán kívüli foglalkozások megnevezése: </a:t>
            </a:r>
          </a:p>
          <a:p>
            <a:pPr lvl="2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különböző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iskolán kívüli egyesületek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által az iskolában működő tevékenységek megnevezése:  (tenisz, karate, kosárlabda, vívás stb.). </a:t>
            </a:r>
          </a:p>
          <a:p>
            <a:pPr lvl="2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legfontosabb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egészségmegőrző és betegség-megelőző szabályok ismertetésének módja és formája</a:t>
            </a:r>
            <a:r>
              <a:rPr lang="hu-HU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  az egészséget károsító tevékenységek (dohányzás, alkohol- és kábítószer-fogyasztás) veszélyeinek a felismerése</a:t>
            </a:r>
          </a:p>
          <a:p>
            <a:pPr marL="0" indent="0">
              <a:buNone/>
            </a:pPr>
            <a:endParaRPr lang="hu-HU" sz="12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11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2021378" y="167006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NEVELÉSI PROGRAM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14698" y="1285629"/>
            <a:ext cx="6112972" cy="4351338"/>
          </a:xfrm>
        </p:spPr>
        <p:txBody>
          <a:bodyPr>
            <a:normAutofit/>
          </a:bodyPr>
          <a:lstStyle/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közösségfejlesztéssel, az iskola szereplőinek együttműködésével kapcsolatos feladatok</a:t>
            </a:r>
          </a:p>
          <a:p>
            <a:pPr lvl="2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tanulók 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szocio-kultúrális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hátrányainak leküzdésére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történő törekvés</a:t>
            </a:r>
          </a:p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pedagógusok helyi intézményi feladatai, az osztályfőnöki munka tartalma, az osztályfőnök feladatai</a:t>
            </a:r>
            <a:endParaRPr lang="hu-H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pedagógus legfontosabb feladata a tanuló személyiségének,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képességeinek, tárgyi tudásának folyamatos fejlesztése </a:t>
            </a:r>
            <a:r>
              <a:rPr lang="hu-HU" sz="12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KAK alapelveinek megfelelően a DFHT eszközeivel. </a:t>
            </a:r>
          </a:p>
          <a:p>
            <a:pPr lvl="2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kiemelt figyelmet fordít a sajátos nevelési igényű, beilleszkedési, tanulási, magatartási nehézségekkel küzdő, továbbá 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hátrányos helyzetű és halmozottan hátrányos</a:t>
            </a:r>
            <a:r>
              <a:rPr lang="hu-HU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helyzetű tanulókra</a:t>
            </a:r>
          </a:p>
          <a:p>
            <a:pPr lvl="2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az összes közismereti tárgy tanítását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tananyagtartalom 30%-ában a kereszttantervi tartalmakra alapozva 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interdiszciplinális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keretek között végzi.</a:t>
            </a:r>
            <a:endParaRPr lang="hu-H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kiemelt figyelmet igénylő tanulókkal kapcsolatos pedagógiai tevékenység helyi rendje</a:t>
            </a:r>
          </a:p>
          <a:p>
            <a:pPr lvl="2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Részletesen megtalálható az iskola honlapján elhelyezett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Esélyegyenlőségi Intézkedési Tervben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959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975658" y="182246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NEVELÉSI PROGRAM</a:t>
            </a:r>
            <a:endParaRPr lang="hu-HU" sz="2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082338" y="1483749"/>
            <a:ext cx="6112972" cy="4351338"/>
          </a:xfrm>
        </p:spPr>
        <p:txBody>
          <a:bodyPr>
            <a:normAutofit/>
          </a:bodyPr>
          <a:lstStyle/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felvétel és az átvétel - 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Nkt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keretei közötti - helyi szabályai, valamint szakképző iskola tekintetében a szakképzésről szóló törvény felvételre, átvételre vonatkozó rendelkezései </a:t>
            </a:r>
          </a:p>
          <a:p>
            <a:pPr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Komplex Alapprogram iskolába történő átjelentkezés során a 2011. évi CXC. tv.46.§(6)n) pontja és az 51. §(1) (2) pontja szerint kell eljárni. </a:t>
            </a:r>
          </a:p>
          <a:p>
            <a:pPr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felvétel során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hátrányos megkülönböztetés tilalmának elvét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fokozottan figyelembe kell venni.</a:t>
            </a:r>
          </a:p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tanulóknak az intézményi döntési folyamatban való részvételi jogai gyakorlásának rendje</a:t>
            </a:r>
          </a:p>
          <a:p>
            <a:pPr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tanulók az intézményi döntési folyamatban való részvételi jogaikat a Diákönkormányzaton keresztül gyakorolhatják. A DÖK szervezeti és működési szabályzat alapján végzi a munkáját. A DÖK döntéshozó szerve a Diáktanács.</a:t>
            </a:r>
          </a:p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szülő, a tanuló, a pedagógus és az intézmény partnerei kapcsolattartásának formáit</a:t>
            </a:r>
          </a:p>
          <a:p>
            <a:pPr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szülőkkel való kapcsolattartás fórumainak megnevezése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2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643936" y="195894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NEVELÉSI PROGRAM</a:t>
            </a:r>
            <a:endParaRPr lang="hu-H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807708" y="1667539"/>
            <a:ext cx="6112972" cy="4351338"/>
          </a:xfrm>
        </p:spPr>
        <p:txBody>
          <a:bodyPr>
            <a:normAutofit/>
          </a:bodyPr>
          <a:lstStyle/>
          <a:p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anose="020B0604020202020204" pitchFamily="34" charset="0"/>
              </a:rPr>
              <a:t>A pedagógusok helyi feladatai, az osztályfőnök feladatai</a:t>
            </a:r>
          </a:p>
          <a:p>
            <a:pPr marL="0" indent="0"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pedagógus legfontosabb feladata a tanuló személyiségének, képességeinek, tárgyi tudásának folyamatos fejlesztése 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 alapelveinek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megfelelően 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DFHT eszközeivel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tanulók alapvető képességeinek, készségeinek kiemelt fejlesztése az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öndifferenciálás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 lehetőségének biztosításával és 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differenciált tanulásszervezés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kiemelt figyelmet fordít a sajátos nevelési igényű, beilleszkedési, tanulási, magatartási nehézségekkel küzdő, továbbá 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hátrányos helyzetű és halmozottan hátrányos helyzetű tanulókra</a:t>
            </a:r>
          </a:p>
          <a:p>
            <a:pPr lvl="1" algn="just"/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az összes közismereti tárgy tanítását 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tananyagtartalom 30%-ában a kereszttantervi tartalmakra alapozva 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inter-diszciplinális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keretek között végzi.</a:t>
            </a:r>
          </a:p>
          <a:p>
            <a:pPr lvl="1" algn="just"/>
            <a:endParaRPr lang="hu-HU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676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575697" y="309852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NEVELÉSI PROGRAM</a:t>
            </a:r>
            <a:endParaRPr lang="hu-H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65194" y="1864976"/>
            <a:ext cx="6112972" cy="28530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egészségnevelés iskolai programja</a:t>
            </a:r>
            <a:endParaRPr lang="hu-H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délutáni foglalkozások szervezeti formái és rendje</a:t>
            </a:r>
          </a:p>
          <a:p>
            <a:pPr algn="just">
              <a:lnSpc>
                <a:spcPct val="150000"/>
              </a:lnSpc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délutáni foglalkozások keretében heti egy órában 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 Alapprogram által meghatározott Testmozgásalapú-, Digitálisalapú- Életgyakorlat-alapú-, Logikaalapú-, Művészetalapú alprogramnak megfelelő foglalkozásokra kerül sor</a:t>
            </a:r>
            <a:r>
              <a:rPr lang="hu-H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délutáni foglalkozások tervezett írásos rendje szerint.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8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>
          <a:xfrm>
            <a:off x="3599412" y="623600"/>
            <a:ext cx="5116482" cy="2387600"/>
          </a:xfrm>
        </p:spPr>
        <p:txBody>
          <a:bodyPr>
            <a:normAutofit/>
          </a:bodyPr>
          <a:lstStyle/>
          <a:p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Dobos Zoltánné - Jenei Andrea - Kis Szabolcs - Dr. Komáromi István </a:t>
            </a:r>
            <a:b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hu-HU" sz="1600" dirty="0">
                <a:latin typeface="Arial" pitchFamily="34" charset="0"/>
                <a:cs typeface="Arial" pitchFamily="34" charset="0"/>
              </a:rPr>
            </a:br>
            <a:br>
              <a:rPr lang="hu-HU" sz="1600" dirty="0">
                <a:latin typeface="Arial" pitchFamily="34" charset="0"/>
                <a:cs typeface="Arial" pitchFamily="34" charset="0"/>
              </a:rPr>
            </a:br>
            <a:r>
              <a:rPr lang="hu-H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AZ ISKOLAI DOKUMENTUMOK ÁTDOLGOZÁSA  A KOMPLEX ALAPRPOGRAM (KAP) KAPCSÁN </a:t>
            </a:r>
            <a:br>
              <a:rPr lang="hu-H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hu-H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Alcím 7"/>
          <p:cNvSpPr>
            <a:spLocks noGrp="1"/>
          </p:cNvSpPr>
          <p:nvPr>
            <p:ph type="subTitle" idx="1"/>
          </p:nvPr>
        </p:nvSpPr>
        <p:spPr>
          <a:xfrm>
            <a:off x="3599413" y="3602038"/>
            <a:ext cx="5116480" cy="1655762"/>
          </a:xfrm>
        </p:spPr>
        <p:txBody>
          <a:bodyPr>
            <a:normAutofit fontScale="85000" lnSpcReduction="20000"/>
          </a:bodyPr>
          <a:lstStyle/>
          <a:p>
            <a:endParaRPr lang="hu-HU" dirty="0">
              <a:latin typeface="Arial" pitchFamily="34" charset="0"/>
              <a:cs typeface="Arial" pitchFamily="34" charset="0"/>
            </a:endParaRPr>
          </a:p>
          <a:p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Intézményvezetői felkészítő </a:t>
            </a:r>
            <a:r>
              <a:rPr lang="hu-HU" sz="16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Workshop</a:t>
            </a:r>
            <a:b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hu-HU" sz="1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2018.02.15.</a:t>
            </a:r>
            <a:b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hu-HU" sz="1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NYÍREGYHÁZA</a:t>
            </a:r>
            <a:b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hu-HU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16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609589" y="167006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OKTATÁSI PROGRAM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807708" y="1498989"/>
            <a:ext cx="6112972" cy="4351338"/>
          </a:xfrm>
        </p:spPr>
        <p:txBody>
          <a:bodyPr>
            <a:normAutofit/>
          </a:bodyPr>
          <a:lstStyle/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iskolai élet sajátosságai és jellemzői </a:t>
            </a:r>
          </a:p>
          <a:p>
            <a:pPr lvl="1" algn="just">
              <a:lnSpc>
                <a:spcPct val="100000"/>
              </a:lnSpc>
            </a:pP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Alaptevékenységek és iskolai szolgáltatások</a:t>
            </a:r>
          </a:p>
          <a:p>
            <a:pPr lvl="1" algn="just">
              <a:lnSpc>
                <a:spcPct val="100000"/>
              </a:lnSpc>
            </a:pP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Speciális képzések, speciális programok</a:t>
            </a:r>
          </a:p>
          <a:p>
            <a:pPr lvl="1" algn="just">
              <a:lnSpc>
                <a:spcPct val="100000"/>
              </a:lnSpc>
            </a:pP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osztály- illetve órakeretben folyó speciális tevékenységi formái:</a:t>
            </a:r>
          </a:p>
          <a:p>
            <a:pPr lvl="1" algn="just">
              <a:lnSpc>
                <a:spcPct val="100000"/>
              </a:lnSpc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Komplex alapprogram alprogrami foglalkozásainak szervezésének rendje:</a:t>
            </a:r>
            <a:endParaRPr lang="hu-H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az intézmény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Komplex Alapprogram által meghatározott Testmozgásalapú-, Digitálisalapú- Életgyakorlat-alapú-, Logikaalapú-, Művészetalapú alprogramnak megfelelő foglalkozásokat délután szervezi</a:t>
            </a:r>
            <a:r>
              <a:rPr lang="hu-H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foglalkozások tervezett írásos rendje szerint. A foglalkozásokra egy évfolyamon belül minden hónap első napjáig lehet jelentkezni a foglalkozást vezető pedagógusoknál.</a:t>
            </a:r>
          </a:p>
          <a:p>
            <a:pPr lvl="1" algn="just">
              <a:lnSpc>
                <a:spcPct val="100000"/>
              </a:lnSpc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heti 1-3 órában biztosítjuk a diákok számára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u.n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„Te órád” foglalkozást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(játék, felzárkóztatás, tehetséggondozás, beszélgető-óra…)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517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807709" y="258446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OKTATÁSI PROGRAM</a:t>
            </a:r>
            <a:endParaRPr lang="hu-H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006138" y="1536065"/>
            <a:ext cx="6112972" cy="4351338"/>
          </a:xfrm>
        </p:spPr>
        <p:txBody>
          <a:bodyPr>
            <a:normAutofit/>
          </a:bodyPr>
          <a:lstStyle/>
          <a:p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osztályozó és javítóvizsgák rendje</a:t>
            </a:r>
          </a:p>
          <a:p>
            <a:pPr lvl="1"/>
            <a:r>
              <a:rPr lang="hu-HU" sz="1200" dirty="0">
                <a:latin typeface="Arial" pitchFamily="34" charset="0"/>
                <a:cs typeface="Arial" pitchFamily="34" charset="0"/>
              </a:rPr>
              <a:t>A tanulmányok alatti vizsgák fajtáit a 20/2012.(VIII.31.) EMMI rendelet 64.§</a:t>
            </a:r>
            <a:r>
              <a:rPr lang="hu-HU" sz="1200" dirty="0" err="1">
                <a:latin typeface="Arial" pitchFamily="34" charset="0"/>
                <a:cs typeface="Arial" pitchFamily="34" charset="0"/>
              </a:rPr>
              <a:t>-a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 sorolja fel. </a:t>
            </a:r>
          </a:p>
          <a:p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osztályozó és javítóvizsga helyben  meghatározott eljárásrendje</a:t>
            </a:r>
            <a:endParaRPr lang="hu-H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u-HU" sz="1200" dirty="0">
                <a:latin typeface="Arial" pitchFamily="34" charset="0"/>
                <a:cs typeface="Arial" pitchFamily="34" charset="0"/>
              </a:rPr>
              <a:t>Az időpont kijelölése</a:t>
            </a:r>
          </a:p>
          <a:p>
            <a:pPr lvl="1"/>
            <a:r>
              <a:rPr lang="hu-HU" sz="1200" dirty="0">
                <a:latin typeface="Arial" pitchFamily="34" charset="0"/>
                <a:cs typeface="Arial" pitchFamily="34" charset="0"/>
              </a:rPr>
              <a:t>Tájékoztatási és adminisztrációs kötelezettség részletes leírása</a:t>
            </a:r>
          </a:p>
          <a:p>
            <a:pPr lvl="1" algn="just"/>
            <a:r>
              <a:rPr lang="hu-HU" sz="1200" dirty="0">
                <a:latin typeface="Arial" pitchFamily="34" charset="0"/>
                <a:cs typeface="Arial" pitchFamily="34" charset="0"/>
              </a:rPr>
              <a:t>20/2012. (VIII. 31.) EMMI rendelet h) pontjának megfelelően az osztályozó vizsga tantárgyankénti, évfolyamonkénti követelményeit, a tanulmányok alatti vizsgák tervezett idejét, az osztályozó vizsgára jelentkezés módját és határidejét, az intézmény Házirendje rögzíti.</a:t>
            </a:r>
          </a:p>
          <a:p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Komplex alapprogram iskolába való átjelentkezés feltételei</a:t>
            </a:r>
            <a:br>
              <a:rPr lang="hu-HU" sz="1200" dirty="0">
                <a:latin typeface="Arial" pitchFamily="34" charset="0"/>
                <a:cs typeface="Arial" pitchFamily="34" charset="0"/>
              </a:rPr>
            </a:br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Komplex Alapprogram iskolába történő átjelentkezés során a 2011. évi CXC. tv.46.§(6) n) pontja és az 51. §(1) (2) pontja szerint kell eljárni. A felvétel során hátrányos megkülönböztetés tilalmának elvét fokozottan figyelembe kell venni.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835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774209" y="1285629"/>
            <a:ext cx="6758130" cy="4351338"/>
          </a:xfrm>
        </p:spPr>
        <p:txBody>
          <a:bodyPr/>
          <a:lstStyle/>
          <a:p>
            <a:pPr marL="0" indent="0" algn="ctr">
              <a:buNone/>
            </a:pPr>
            <a:endParaRPr lang="hu-HU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hu-H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KAP órahálóba történő beillesztésének egy lehetséges modellje </a:t>
            </a:r>
          </a:p>
          <a:p>
            <a:pPr marL="0" indent="0" algn="ctr"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Helyi tanterv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572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807709" y="487046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TÖRVÉNYI – JOGSZABÁLYI HÁTTÉR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807708" y="2023745"/>
            <a:ext cx="6112972" cy="2411095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2011. évi CXC. törvény 6. melléklete:</a:t>
            </a:r>
            <a:r>
              <a:rPr lang="hu-HU" sz="1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Gyermekek, tanulók finanszírozott heti foglalkoztatási időkerete (összes felhasználható óra)</a:t>
            </a:r>
          </a:p>
          <a:p>
            <a:pPr marL="0" indent="0">
              <a:buNone/>
              <a:defRPr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hu-H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51/2012. (XII. 21.) számú EMMI rendelet 1. - 2. melléklete:</a:t>
            </a:r>
            <a:r>
              <a:rPr lang="hu-HU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Kötelező tantárgyak és minimális óraszámok</a:t>
            </a:r>
          </a:p>
          <a:p>
            <a:pPr marL="0" indent="0">
              <a:buNone/>
              <a:defRPr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hu-HU" sz="1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2011. évi CXC. törvény 27. §: A rendelkezésre álló időkeret felhasználása</a:t>
            </a:r>
          </a:p>
          <a:p>
            <a:pPr marL="0" indent="0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1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91319" y="282330"/>
            <a:ext cx="8041020" cy="754899"/>
          </a:xfrm>
        </p:spPr>
        <p:txBody>
          <a:bodyPr>
            <a:noAutofit/>
          </a:bodyPr>
          <a:lstStyle/>
          <a:p>
            <a:pPr lvl="1" algn="just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2011. évi CXC. törvény 6. melléklete: </a:t>
            </a:r>
            <a:r>
              <a:rPr lang="hu-HU" sz="1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Gyermekek, tanulók finanszírozott heti foglalkoztatási időkerete (összes felhasználható óra)</a:t>
            </a:r>
            <a:br>
              <a:rPr lang="hu-HU" sz="1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hu-HU" sz="1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678529"/>
              </p:ext>
            </p:extLst>
          </p:nvPr>
        </p:nvGraphicFramePr>
        <p:xfrm>
          <a:off x="477669" y="976134"/>
          <a:ext cx="8054670" cy="5251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210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13961"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</a:rPr>
                        <a:t> </a:t>
                      </a:r>
                      <a:endParaRPr lang="hu-H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</a:rPr>
                        <a:t>A</a:t>
                      </a:r>
                      <a:endParaRPr lang="hu-H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93" marR="38293" marT="7659" marB="7659" anchor="ctr"/>
                </a:tc>
                <a:tc gridSpan="3"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</a:rPr>
                        <a:t>B</a:t>
                      </a:r>
                      <a:endParaRPr lang="hu-H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93" marR="38293" marT="7659" marB="7659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</a:rPr>
                        <a:t>C</a:t>
                      </a:r>
                      <a:endParaRPr lang="hu-H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93" marR="38293" marT="7659" marB="7659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</a:rPr>
                        <a:t>D</a:t>
                      </a:r>
                      <a:endParaRPr lang="hu-H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93" marR="38293" marT="7659" marB="7659" anchor="ctr"/>
                </a:tc>
                <a:tc gridSpan="5"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</a:rPr>
                        <a:t>E</a:t>
                      </a:r>
                      <a:endParaRPr lang="hu-H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293" marR="38293" marT="7659" marB="7659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0395"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évfolyam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 gridSpan="3"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gyermek, tanuló heti óraszáma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osztályok heti időkerete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nemzeti-</a:t>
                      </a:r>
                      <a:b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ségi</a:t>
                      </a: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iskolai nevelés-oktatás többlet tanórai foglal-</a:t>
                      </a:r>
                      <a:b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kozásai-</a:t>
                      </a:r>
                      <a:b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nak</a:t>
                      </a: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száma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 gridSpan="5"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sajátos nevelési igényű tanulók heti egészségügyi és pedagógiai célú habilitációs, rehabilitációs tanórai foglalkozásainak száma (óvoda esetében a beilleszkedési, tanulási, magatartási nehézséggel küzdő gyermekek fejlesztő, valamint a sajátos nevelési igényű gyermekek egészségügyi, pedagógiai célú habilitációs, rehabilitációs foglalkoztatásának időkerete)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3108"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BA testne-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velés nélkül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BB testne-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velés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BC órák testne-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veléssel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CA engedé-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lyezett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CB a hittan több-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let óra-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kerete egyházi intéz-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mények-ben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CC 6 és 8 évf. gimná-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zium többlet-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órái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DA nemzeti-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ség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EA értelmi fogya-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tékos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EB gyen-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génlátó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EC vak, nagyot-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halló, mozgás- és beszéd-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fogyaté-</a:t>
                      </a:r>
                      <a:b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kos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EE siket és autista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EF egyéb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053"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óvoda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 gridSpan="5"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523"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hu-HU" sz="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első évfolyam</a:t>
                      </a:r>
                      <a:endParaRPr lang="hu-HU" sz="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hu-HU" sz="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hu-HU" sz="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259"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második évfolyam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259"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harmadik évfolyam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259"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negyedik évfolyam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523"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hu-HU" sz="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ötödik évfolyam</a:t>
                      </a:r>
                      <a:endParaRPr lang="hu-HU" sz="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hu-HU" sz="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hu-HU" sz="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hu-HU" sz="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hu-H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hu-HU" sz="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8293" marR="38293" marT="7659" marB="765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853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916891" y="605382"/>
            <a:ext cx="6112971" cy="1325563"/>
          </a:xfrm>
        </p:spPr>
        <p:txBody>
          <a:bodyPr>
            <a:normAutofit/>
          </a:bodyPr>
          <a:lstStyle/>
          <a:p>
            <a:pPr lvl="1" algn="just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Az 51/2012. (XII. 21.) számú EMMI rendelet 1. melléklete: Kötelező tantárgyak és minimális óraszámok</a:t>
            </a:r>
            <a:br>
              <a:rPr lang="hu-H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hu-HU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563" y="1930944"/>
            <a:ext cx="6143625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669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473959" y="7937"/>
            <a:ext cx="7287904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Az 51/2012. (XII. 21.) számú EMMI rendelet 2. melléklete: Kötelező tantárgyak és minimális óraszámok</a:t>
            </a:r>
            <a:br>
              <a:rPr lang="hu-H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hu-H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071874" y="1986766"/>
            <a:ext cx="6112972" cy="3059364"/>
          </a:xfrm>
        </p:spPr>
        <p:txBody>
          <a:bodyPr>
            <a:normAutofit/>
          </a:bodyPr>
          <a:lstStyle/>
          <a:p>
            <a:pPr algn="just">
              <a:defRPr/>
            </a:pPr>
            <a:endParaRPr lang="hu-HU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569" y="745948"/>
            <a:ext cx="52768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244" y="4936948"/>
            <a:ext cx="52101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2345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473959" y="341194"/>
            <a:ext cx="7287904" cy="992306"/>
          </a:xfrm>
        </p:spPr>
        <p:txBody>
          <a:bodyPr>
            <a:normAutofit/>
          </a:bodyPr>
          <a:lstStyle/>
          <a:p>
            <a:pPr lvl="1" algn="just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2011. évi CXC. törvény 27. §: A rendelkezésre álló időkeret felhasználása</a:t>
            </a:r>
            <a:br>
              <a:rPr lang="hu-H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hu-HU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071874" y="1986766"/>
            <a:ext cx="6112972" cy="3059364"/>
          </a:xfrm>
        </p:spPr>
        <p:txBody>
          <a:bodyPr>
            <a:normAutofit/>
          </a:bodyPr>
          <a:lstStyle/>
          <a:p>
            <a:pPr algn="just">
              <a:defRPr/>
            </a:pPr>
            <a:endParaRPr lang="hu-HU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1217139" y="1248223"/>
            <a:ext cx="73152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2011. évi CXC. törvény</a:t>
            </a:r>
            <a:r>
              <a:rPr lang="hu-HU" sz="1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hu-HU" sz="1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nemzeti köznevelésről</a:t>
            </a:r>
            <a:endParaRPr lang="hu-HU" sz="1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u-HU" sz="1200" b="1" dirty="0">
                <a:latin typeface="Arial" pitchFamily="34" charset="0"/>
                <a:cs typeface="Arial" pitchFamily="34" charset="0"/>
              </a:rPr>
              <a:t>22. A tanítási év rendje, a tanítási, képzési idő, az egyéb foglalkozások</a:t>
            </a:r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Symbol" pitchFamily="18" charset="2"/>
              <a:buChar char="·"/>
            </a:pPr>
            <a:r>
              <a:rPr lang="hu-HU" sz="1200" b="1" dirty="0">
                <a:latin typeface="Arial" pitchFamily="34" charset="0"/>
                <a:cs typeface="Arial" pitchFamily="34" charset="0"/>
              </a:rPr>
              <a:t>27. §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(1) Az iskolában a nevelés-oktatást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– ha e törvény másképp nem rendelkezik –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nappali oktatás munkarendje szerint a kötelező és választható, egyéni és csoportos, tanórai és egyéb foglalkozások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, a kollégiumban a kötelező és választható, egyéni és csoportos foglalkozások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keretében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 csoportbontásokkal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kell megszervezni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(a továbbiakban: nappali rendszerű iskolai oktatás).</a:t>
            </a:r>
          </a:p>
          <a:p>
            <a:pPr algn="just"/>
            <a:r>
              <a:rPr lang="hu-HU" sz="1200" dirty="0">
                <a:latin typeface="Arial" pitchFamily="34" charset="0"/>
                <a:cs typeface="Arial" pitchFamily="34" charset="0"/>
              </a:rPr>
              <a:t>(2) Általános iskolában a nevelés-oktatást a délelőtti és délutáni tanítási időszakban olyan módon kell megszervezni, hogy a foglalkozások legalább tizenhat óráig tartsanak, továbbá tizenhét óráig – vagy addig, amíg a tanulók jogszerűen tartózkodnak az intézményben – gondoskodni kell a tanulók felügyeletéről. Az általános iskola e törvény rendelkezéseinek megfelelően egész napos iskolaként is működhet.</a:t>
            </a:r>
          </a:p>
          <a:p>
            <a:pPr algn="just"/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(4)</a:t>
            </a:r>
            <a:r>
              <a:rPr lang="hu-HU" sz="1200" b="1" baseline="30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tanuló heti kötelező tanóráinak számát, beleértve a választható tanóráinak számát a 6. melléklet határozza meg. Az iskola a tanuló heti kötelező tanóráinak száma és az osztályok engedélyezett heti időkerete különbözetét tanórai foglalkozás, egyéb foglalkozás megtartásához és osztálybontáshoz veheti igénybe.</a:t>
            </a:r>
          </a:p>
          <a:p>
            <a:pPr algn="just"/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(5) Az általános iskola, a középfokú iskola köteles megszervezni a tanuló heti kötelező óraszáma és az osztályok engedélyezett heti időkeret különbözete terhére a tehetség kibontakoztatására, a hátrányos helyzetű tanulók felzárkóztatására, a beilleszkedési, tanulási nehézség, magatartási rendellenességgel diagnosztizált tanulók számára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, továbbá az első–negyedik évfolyamra járó tanulók eredményes felkészítésére szolgáló,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differenciált fejlesztést biztosító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egy–három fős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foglalkozásokat.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 Tehetséggondozásra és felzárkóztatásra osztályonként legalább további heti egy-egy óra biztosított az osztályok 6. mellékletben meghatározott időkerete felett.</a:t>
            </a:r>
          </a:p>
          <a:p>
            <a:pPr algn="just"/>
            <a:endParaRPr lang="hu-HU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1672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916891" y="392421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ÓRATERV A HELYI TANTERVBEN EGY VIRTUÁLIS 4.C OSZTÁLY RÉSZÉRE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061184" y="1948455"/>
            <a:ext cx="6112972" cy="293744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 kerettanterv által rögzített kötelező órák száma a 4. évfolyamon: 24 óra, az összes kötelező óraszám: 27 óra</a:t>
            </a:r>
          </a:p>
          <a:p>
            <a:pPr algn="just"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Az iskola által szabadon tervezett órák a 4. évfolyamon:</a:t>
            </a:r>
          </a:p>
          <a:p>
            <a:pPr marL="0" indent="0" algn="just">
              <a:buNone/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    +1 magyar és +1 informatika</a:t>
            </a:r>
          </a:p>
          <a:p>
            <a:pPr algn="just"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 4.c osztály választott specializációja: +1 matematika</a:t>
            </a:r>
          </a:p>
          <a:p>
            <a:pPr algn="just"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DFHT - órák az </a:t>
            </a:r>
            <a:r>
              <a:rPr lang="hu-HU" sz="1800" dirty="0" err="1">
                <a:latin typeface="Arial" pitchFamily="34" charset="0"/>
                <a:cs typeface="Arial" pitchFamily="34" charset="0"/>
              </a:rPr>
              <a:t>összóraszám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 20%-ában</a:t>
            </a:r>
          </a:p>
          <a:p>
            <a:pPr algn="just"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Komplex órák az </a:t>
            </a:r>
            <a:r>
              <a:rPr lang="hu-HU" sz="1800" dirty="0" err="1">
                <a:latin typeface="Arial" pitchFamily="34" charset="0"/>
                <a:cs typeface="Arial" pitchFamily="34" charset="0"/>
              </a:rPr>
              <a:t>összóraszám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 30%-ában</a:t>
            </a:r>
          </a:p>
          <a:p>
            <a:pPr marL="0" indent="0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319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136735"/>
              </p:ext>
            </p:extLst>
          </p:nvPr>
        </p:nvGraphicFramePr>
        <p:xfrm>
          <a:off x="1767839" y="502920"/>
          <a:ext cx="6431281" cy="5316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kumentum" r:id="rId5" imgW="7440981" imgH="7489912" progId="Word.Document.12">
                  <p:embed/>
                </p:oleObj>
              </mc:Choice>
              <mc:Fallback>
                <p:oleObj name="Dokumentum" r:id="rId5" imgW="7440981" imgH="7489912" progId="Word.Document.12">
                  <p:embed/>
                  <p:pic>
                    <p:nvPicPr>
                      <p:cNvPr id="0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7839" y="502920"/>
                        <a:ext cx="6431281" cy="5316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79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612773" y="353022"/>
            <a:ext cx="6112971" cy="1020129"/>
          </a:xfrm>
        </p:spPr>
        <p:txBody>
          <a:bodyPr>
            <a:normAutofit/>
          </a:bodyPr>
          <a:lstStyle/>
          <a:p>
            <a:pPr algn="ctr"/>
            <a:br>
              <a:rPr lang="hu-HU" sz="3100" dirty="0">
                <a:latin typeface="Arial" pitchFamily="34" charset="0"/>
                <a:cs typeface="Arial" pitchFamily="34" charset="0"/>
              </a:rPr>
            </a:b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AZ ELŐADÁS VÁZLATA</a:t>
            </a:r>
            <a:b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hu-H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670548" y="1285629"/>
            <a:ext cx="6112972" cy="4351338"/>
          </a:xfrm>
        </p:spPr>
        <p:txBody>
          <a:bodyPr/>
          <a:lstStyle/>
          <a:p>
            <a:pPr marL="800100" lvl="1" indent="-342900" algn="just">
              <a:buAutoNum type="arabicPeriod"/>
            </a:pPr>
            <a:endParaRPr lang="hu-HU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AutoNum type="arabicPeriod"/>
            </a:pPr>
            <a:endParaRPr lang="hu-HU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AutoNum type="arabicPeriod"/>
            </a:pPr>
            <a:endParaRPr lang="hu-HU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AutoNum type="arabicPeriod"/>
            </a:pP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Az iskolai alapdokumentumok módosításának jogszabályi alapjai</a:t>
            </a:r>
          </a:p>
          <a:p>
            <a:pPr marL="800100" lvl="1" indent="-342900">
              <a:buAutoNum type="arabicPeriod"/>
            </a:pP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Pedagógiai program </a:t>
            </a:r>
          </a:p>
          <a:p>
            <a:pPr marL="800100" lvl="1" indent="-342900" algn="just">
              <a:buAutoNum type="arabicPeriod"/>
            </a:pP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Szervezeti és Működési Szabályzat (SZMSZ) és a Házirend</a:t>
            </a:r>
          </a:p>
          <a:p>
            <a:pPr marL="0" indent="0">
              <a:buNone/>
            </a:pP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010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807709" y="422901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ÓRATERV A HELYI TANTERVBEN EGY VIRTUÁLIS 8.D OSZTÁLY RÉSZÉRE 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071874" y="1986766"/>
            <a:ext cx="6112972" cy="3059364"/>
          </a:xfrm>
        </p:spPr>
        <p:txBody>
          <a:bodyPr>
            <a:normAutofit/>
          </a:bodyPr>
          <a:lstStyle/>
          <a:p>
            <a:pPr algn="just">
              <a:defRPr/>
            </a:pPr>
            <a:endParaRPr lang="hu-HU" sz="20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 kerettanterv által rögzített kötelező órák száma a 8. évfolyamon: 28 óra, az összes kötelező óraszám: 31 óra</a:t>
            </a:r>
          </a:p>
          <a:p>
            <a:pPr algn="just"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Az iskola által szabadon tervezett órák a 8. évfolyamon:</a:t>
            </a:r>
          </a:p>
          <a:p>
            <a:pPr marL="0" indent="0" algn="just">
              <a:buNone/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+1 magyar +1 matematika és +1 idegen nyelv</a:t>
            </a:r>
          </a:p>
          <a:p>
            <a:pPr algn="just"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DFHT - órák az </a:t>
            </a:r>
            <a:r>
              <a:rPr lang="hu-HU" sz="1800" dirty="0" err="1">
                <a:latin typeface="Arial" pitchFamily="34" charset="0"/>
                <a:cs typeface="Arial" pitchFamily="34" charset="0"/>
              </a:rPr>
              <a:t>összóraszám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 20%-ában</a:t>
            </a:r>
          </a:p>
          <a:p>
            <a:pPr algn="just">
              <a:defRPr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Komplex órák az </a:t>
            </a:r>
            <a:r>
              <a:rPr lang="hu-HU" sz="1800" dirty="0" err="1">
                <a:latin typeface="Arial" pitchFamily="34" charset="0"/>
                <a:cs typeface="Arial" pitchFamily="34" charset="0"/>
              </a:rPr>
              <a:t>összóraszám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 30%-ában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390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  <p:pic>
        <p:nvPicPr>
          <p:cNvPr id="13" name="Kép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370" y="0"/>
            <a:ext cx="5905500" cy="640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Egyenes összekötő 14"/>
          <p:cNvCxnSpPr/>
          <p:nvPr/>
        </p:nvCxnSpPr>
        <p:spPr>
          <a:xfrm>
            <a:off x="8103870" y="121920"/>
            <a:ext cx="0" cy="61058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6109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913788" y="126063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SZÜKSÉGES VÁLTOZTATÁSOK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143298" y="1285629"/>
            <a:ext cx="5777382" cy="4351338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AMI NEM VÁLTOZIK:</a:t>
            </a:r>
          </a:p>
          <a:p>
            <a:pPr algn="just">
              <a:defRPr/>
            </a:pPr>
            <a:endParaRPr lang="hu-H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  <a:defRPr/>
            </a:pPr>
            <a:r>
              <a:rPr lang="hu-HU" sz="1500" dirty="0">
                <a:latin typeface="Arial" pitchFamily="34" charset="0"/>
                <a:cs typeface="Arial" pitchFamily="34" charset="0"/>
              </a:rPr>
              <a:t>a törvény által az iskola számára garantált heti foglalkoztatási időkeret,</a:t>
            </a:r>
          </a:p>
          <a:p>
            <a:pPr algn="just">
              <a:buFontTx/>
              <a:buChar char="-"/>
              <a:defRPr/>
            </a:pPr>
            <a:r>
              <a:rPr lang="hu-HU" sz="1500" dirty="0">
                <a:latin typeface="Arial" pitchFamily="34" charset="0"/>
                <a:cs typeface="Arial" pitchFamily="34" charset="0"/>
              </a:rPr>
              <a:t>a helyi tanterv kötelező és szabadon tervezhető óráinak száma,</a:t>
            </a:r>
          </a:p>
          <a:p>
            <a:pPr algn="just">
              <a:buFontTx/>
              <a:buChar char="-"/>
              <a:defRPr/>
            </a:pPr>
            <a:r>
              <a:rPr lang="hu-HU" sz="1500" dirty="0">
                <a:latin typeface="Arial" pitchFamily="34" charset="0"/>
                <a:cs typeface="Arial" pitchFamily="34" charset="0"/>
              </a:rPr>
              <a:t>a pedagógusok heti óraszáma,</a:t>
            </a:r>
          </a:p>
          <a:p>
            <a:pPr marL="0" indent="0" algn="just">
              <a:buNone/>
              <a:defRPr/>
            </a:pPr>
            <a:endParaRPr lang="hu-HU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AMIN VÁLTOZTATNI KELL:</a:t>
            </a:r>
          </a:p>
          <a:p>
            <a:pPr marL="0" indent="0" algn="just">
              <a:buNone/>
              <a:defRPr/>
            </a:pPr>
            <a:endParaRPr lang="hu-HU" sz="1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  <a:defRPr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az iskola szervezeti kultúrája</a:t>
            </a:r>
          </a:p>
          <a:p>
            <a:pPr algn="just">
              <a:buFontTx/>
              <a:buChar char="-"/>
              <a:defRPr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az iskola napi időbeosztása</a:t>
            </a:r>
          </a:p>
          <a:p>
            <a:pPr algn="just">
              <a:buFontTx/>
              <a:buChar char="-"/>
              <a:defRPr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 pedagógusok módszertani kultúrája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5053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684880" y="165138"/>
            <a:ext cx="6112971" cy="928689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JAVASLATOK, MEGJEGYZÉSEK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006138" y="1148468"/>
            <a:ext cx="6112972" cy="4718931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PEDAGÓGUS ÓRASZÁMRÓL</a:t>
            </a:r>
          </a:p>
          <a:p>
            <a:pPr marL="0" indent="0" algn="just">
              <a:buNone/>
              <a:defRPr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Semmilyen foglalkozást ne szervezzünk a pedagógusok 26-32 óra közötti kötött munkaidejének terhére!</a:t>
            </a:r>
          </a:p>
          <a:p>
            <a:pPr marL="0" indent="0" algn="just">
              <a:buNone/>
              <a:defRPr/>
            </a:pPr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(Mint ahogy azt a KAP tájékoztató füzete egy helyen javasolja!)</a:t>
            </a:r>
          </a:p>
          <a:p>
            <a:pPr marL="0" indent="0" algn="just">
              <a:buNone/>
              <a:defRPr/>
            </a:pPr>
            <a:endParaRPr lang="hu-H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PROGRAM TÁMOGATOTTSÁGÁNAK MEGTEREMTÉSÉRŐL</a:t>
            </a:r>
          </a:p>
          <a:p>
            <a:pPr marL="0" indent="0" algn="just">
              <a:buNone/>
              <a:defRPr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 program sikerességének záloga a pedagógusok hajlandósága tanítási kultúrájuk megújítására. Őket is érdekeltté kellene tenni a program bevezetésében. </a:t>
            </a:r>
            <a:r>
              <a:rPr lang="hu-H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(Kedvezmények?)</a:t>
            </a:r>
          </a:p>
          <a:p>
            <a:pPr marL="0" indent="0" algn="just">
              <a:buNone/>
              <a:defRPr/>
            </a:pP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TESTMOZGÁS ALAPÚ PROGRAM MEGVALÓSÍTÁSÁRÓL</a:t>
            </a:r>
          </a:p>
          <a:p>
            <a:pPr marL="0" indent="0" algn="just">
              <a:buNone/>
              <a:defRPr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A 2011. évi CXC. törvény 27. § (11) lehetőséget ad arra, hogy a testmozgás alapú alprogram megszervezhető legyen akár a mindennapos testnevelés plusz 2 órájának a terhére is.</a:t>
            </a:r>
          </a:p>
          <a:p>
            <a:pPr marL="0" indent="0" algn="just">
              <a:buNone/>
            </a:pPr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385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625138" y="243206"/>
            <a:ext cx="6112971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SZERVEZETI ÉS MŰKÖDÉSI SZABÁLYZAT (SZMSZ) ÉS A HÁZIREND</a:t>
            </a:r>
            <a:b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hu-H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594658" y="1337945"/>
            <a:ext cx="6573982" cy="472222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hu-HU" sz="2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2011. évi CXC. törvény a nemzeti köznevelésről</a:t>
            </a:r>
          </a:p>
          <a:p>
            <a:pPr marL="0" indent="0" algn="ctr">
              <a:buNone/>
            </a:pPr>
            <a:r>
              <a:rPr lang="hu-HU" sz="2200" b="1" dirty="0">
                <a:latin typeface="Arial" pitchFamily="34" charset="0"/>
                <a:cs typeface="Arial" pitchFamily="34" charset="0"/>
              </a:rPr>
              <a:t>20. A köznevelési intézmény működésének rendje  </a:t>
            </a:r>
            <a:endParaRPr lang="hu-HU" sz="2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24. §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endParaRPr lang="hu-HU" sz="2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(1) A köznevelési intézmények szakmai tekintetben önállóak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. Szervezetükkel és működésükkel kapcsolatosan minden olyan ügyben döntenek, amelyet jogszabály nem utal más hatáskörébe.</a:t>
            </a:r>
          </a:p>
          <a:p>
            <a:pPr algn="just"/>
            <a:r>
              <a:rPr lang="hu-HU" sz="2200" b="1" dirty="0">
                <a:latin typeface="Arial" pitchFamily="34" charset="0"/>
                <a:cs typeface="Arial" pitchFamily="34" charset="0"/>
              </a:rPr>
              <a:t>25. §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(1) A köznevelési intézmény működésére, belső és külső kapcsolataira vonatkozó rendelkezéseket a szervezeti és működési szabályzat 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(a továbbiakban: SZMSZ) </a:t>
            </a: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határozza meg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hu-HU" sz="2200" dirty="0">
                <a:latin typeface="Arial" pitchFamily="34" charset="0"/>
                <a:cs typeface="Arial" pitchFamily="34" charset="0"/>
              </a:rPr>
              <a:t>(2) Az óvoda házirendje a gyermeki jogok és kötelességek gyakorlásával, a gyermek óvodai életrendjével kapcsolatos rendelkezéseket állapítja meg. </a:t>
            </a: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iskola és a kollégium házirendje állapítja meg az e törvényben, továbbá a jogszabályokban meghatározott tanulói jogok gyakorlásának és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– a tanulmányi kötelezettségek teljesítésén kívül – </a:t>
            </a: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kötelezettségek végrehajtásának módját, továbbá az iskola, kollégium által elvárt viselkedés szabályait.</a:t>
            </a:r>
            <a:endParaRPr lang="hu-HU" sz="2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(4) A köznevelési intézmény SZMSZ-ét, a nevelési-oktatási intézmény házirendjét nevelési-oktatási intézményben a nevelőtestüle</a:t>
            </a:r>
            <a:r>
              <a:rPr lang="hu-HU" sz="2200" b="1" dirty="0">
                <a:latin typeface="Arial" pitchFamily="34" charset="0"/>
                <a:cs typeface="Arial" pitchFamily="34" charset="0"/>
              </a:rPr>
              <a:t>t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, más köznevelési intézményben a szak-alkalmazotti értekezlet az óvodaszék, </a:t>
            </a: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iskolaszék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, kollégiumi szék, továbbá </a:t>
            </a: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iskolai vagy a kollégiumi diákönkormányzat véleményének kikérésével fogadja el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SZMSZ és a házirend azon rendelkezéseinek érvénybelépéséhez, amelyekből a fenntartóra többletkötelezettség hárul, a fenntartó egyetértése szükséges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u-HU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SZMSZ és a házirend nyilvános</a:t>
            </a:r>
            <a:r>
              <a:rPr lang="hu-HU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hu-HU" sz="25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41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48362" y="694792"/>
            <a:ext cx="6112972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20/2012. (VIII. 31.) EMMI rendelet a nevelési-oktatási intézmények működéséről és a köznevelési intézmények névhasználatáról</a:t>
            </a:r>
          </a:p>
          <a:p>
            <a:pPr marL="0" indent="0" algn="ctr">
              <a:buNone/>
            </a:pPr>
            <a:r>
              <a:rPr lang="hu-HU" sz="1200" b="1" dirty="0">
                <a:latin typeface="Arial" pitchFamily="34" charset="0"/>
                <a:cs typeface="Arial" pitchFamily="34" charset="0"/>
              </a:rPr>
              <a:t>4. A szervezeti és működési szabályzat</a:t>
            </a:r>
          </a:p>
          <a:p>
            <a:pPr marL="0" indent="0">
              <a:buNone/>
            </a:pPr>
            <a:endParaRPr lang="hu-HU" sz="1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4. §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(1) A nevelési-oktatási intézmény szervezeti és működési szabályzatában 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(a továbbiakban: SZMSZ)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kell meghatározni</a:t>
            </a:r>
            <a:endParaRPr lang="hu-HU" sz="12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2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a)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működés rendjét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, ezen belül a gyermekeknek, a tanulóknak, az alkalmazottaknak és a vezetőknek a nevelési-oktatási intézményben való benntartózkodásának rendjét,</a:t>
            </a:r>
          </a:p>
          <a:p>
            <a:pPr marL="0" indent="0" algn="just">
              <a:buNone/>
            </a:pPr>
            <a:r>
              <a:rPr lang="hu-HU" sz="12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o)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annak meghatározását, hogy hol, milyen időpontban lehet tájékoztatást kérni a pedagógiai programról,</a:t>
            </a:r>
          </a:p>
          <a:p>
            <a:pPr marL="0" indent="0">
              <a:buNone/>
            </a:pPr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(2) Az iskola, kollégium SZMSZ-e az (1) bekezdésben foglaltakon kívül</a:t>
            </a:r>
          </a:p>
          <a:p>
            <a:pPr marL="0" indent="0">
              <a:buNone/>
            </a:pPr>
            <a:r>
              <a:rPr lang="hu-HU" sz="12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a)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az egyéb foglalkozások célját, szervezeti formáit, időkereteit,</a:t>
            </a:r>
          </a:p>
          <a:p>
            <a:pPr marL="0" indent="0"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(5) Ha iskolaszék, óvodaszék, kollégiumi szék nem működik, az SZMSZ elfogadásakor az óvodai, iskolai, kollégiumi szülői szervezet, közösség véleményét kell beszerezni.</a:t>
            </a:r>
          </a:p>
          <a:p>
            <a:pPr marL="0" indent="0">
              <a:buNone/>
            </a:pPr>
            <a:endParaRPr lang="hu-HU" sz="1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hu-HU" sz="1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MELLÉKLETEK</a:t>
            </a:r>
            <a:endParaRPr lang="hu-HU" sz="1000" b="1" dirty="0">
              <a:latin typeface="Arial" pitchFamily="34" charset="0"/>
              <a:cs typeface="Arial" pitchFamily="34" charset="0"/>
            </a:endParaRPr>
          </a:p>
          <a:p>
            <a:pPr>
              <a:buAutoNum type="arabicPeriod"/>
            </a:pPr>
            <a:r>
              <a:rPr lang="hu-H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Alapító okirat</a:t>
            </a:r>
          </a:p>
          <a:p>
            <a:pPr>
              <a:buAutoNum type="arabicPeriod"/>
            </a:pPr>
            <a:r>
              <a:rPr lang="hu-H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Munkaköri leírásminták </a:t>
            </a:r>
          </a:p>
          <a:p>
            <a:pPr>
              <a:buAutoNum type="arabicPeriod"/>
            </a:pPr>
            <a:endParaRPr lang="hu-HU" sz="1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795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807708" y="972185"/>
            <a:ext cx="611297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20/2012. (VIII. 31.) EMMI rendelet a nevelési-oktatási intézmények működéséről és a köznevelési intézmények névhasználatáról</a:t>
            </a:r>
          </a:p>
          <a:p>
            <a:pPr marL="0" indent="0" algn="ctr">
              <a:buNone/>
            </a:pPr>
            <a:r>
              <a:rPr lang="hu-HU" sz="1200" b="1" dirty="0">
                <a:latin typeface="Arial" pitchFamily="34" charset="0"/>
                <a:cs typeface="Arial" pitchFamily="34" charset="0"/>
              </a:rPr>
              <a:t>5. A házirend</a:t>
            </a:r>
          </a:p>
          <a:p>
            <a:pPr marL="0" indent="0" algn="just">
              <a:buNone/>
            </a:pPr>
            <a:endParaRPr lang="hu-HU" sz="12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5. §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endParaRPr lang="hu-H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1) A nevelési-oktatási intézmény házirendjében kell szabályozni</a:t>
            </a:r>
          </a:p>
          <a:p>
            <a:pPr marL="0" indent="0" algn="just">
              <a:buNone/>
            </a:pPr>
            <a:r>
              <a:rPr lang="hu-HU" sz="12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a)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gyermek, tanuló távolmaradásának, mulasztásának, késésének igazolására vonatkozó előírásokat,</a:t>
            </a:r>
          </a:p>
          <a:p>
            <a:pPr marL="0" indent="0" algn="just">
              <a:buNone/>
            </a:pPr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(2) Az (1) bekezdésben foglaltakon túl az iskola és a kollégium házirendje állapítja meg</a:t>
            </a:r>
          </a:p>
          <a:p>
            <a:pPr marL="0" indent="0" algn="just">
              <a:buNone/>
            </a:pPr>
            <a:r>
              <a:rPr lang="hu-HU" sz="12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az iskolai, kollégiumi tanulói munkarendet,</a:t>
            </a:r>
          </a:p>
          <a:p>
            <a:pPr marL="0" indent="0" algn="just">
              <a:buNone/>
            </a:pPr>
            <a:r>
              <a:rPr lang="hu-HU" sz="12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c)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a tanórai és egyéb foglalkozások, a kollégiumi foglalkozások rendjét,</a:t>
            </a:r>
          </a:p>
          <a:p>
            <a:pPr marL="0" indent="0" algn="just">
              <a:buNone/>
            </a:pPr>
            <a:r>
              <a:rPr lang="hu-HU" sz="1200" i="1" dirty="0">
                <a:latin typeface="Arial" pitchFamily="34" charset="0"/>
                <a:cs typeface="Arial" pitchFamily="34" charset="0"/>
              </a:rPr>
              <a:t>d)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a tanulók tantárgyválasztásával, annak módosításával kapcsolatos eljárási kérdéseket,</a:t>
            </a:r>
          </a:p>
          <a:p>
            <a:pPr marL="0" indent="0">
              <a:buNone/>
            </a:pPr>
            <a:endParaRPr lang="hu-H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hu-H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595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600200" y="2115185"/>
            <a:ext cx="7132320" cy="2182495"/>
          </a:xfrm>
        </p:spPr>
        <p:txBody>
          <a:bodyPr/>
          <a:lstStyle/>
          <a:p>
            <a:pPr marL="0" indent="0" algn="ctr">
              <a:buNone/>
            </a:pPr>
            <a:endParaRPr lang="hu-H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KAP elveinek lehetséges megjelenítése az iskolák Házirendjében</a:t>
            </a:r>
            <a:endParaRPr lang="hu-H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21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698527" y="607602"/>
            <a:ext cx="6112971" cy="945514"/>
          </a:xfrm>
        </p:spPr>
        <p:txBody>
          <a:bodyPr>
            <a:normAutofit/>
          </a:bodyPr>
          <a:lstStyle/>
          <a:p>
            <a:pPr algn="ctr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HÁZIREND</a:t>
            </a:r>
            <a:b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20/2012. (VIII. 31.) EMMI rendelet </a:t>
            </a:r>
            <a:r>
              <a:rPr lang="hu-HU" sz="1200" b="1" dirty="0">
                <a:solidFill>
                  <a:srgbClr val="4747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§</a:t>
            </a:r>
            <a:endParaRPr lang="hu-HU" sz="1200" b="1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158055" y="2404745"/>
            <a:ext cx="5762625" cy="194889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AutoNum type="arabicParenBoth"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nevelési-oktatási intézmény házirendjében kell szabályozni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gyermek, tanuló távolmaradásának, mulasztásának, késésének igazolására vonatkozó előírásokat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Komplex Alapprogram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tanulók nevelés-oktatását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egész nap biztosító program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. Ennek tényét a mulasztások, késések igazolására vonatkozó előírásokban is figyelembe kell venni.</a:t>
            </a:r>
          </a:p>
          <a:p>
            <a:pPr marL="180975" indent="0" algn="just">
              <a:buNone/>
            </a:pPr>
            <a:endParaRPr lang="hu-HU" sz="12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626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2121689" y="334647"/>
            <a:ext cx="6112971" cy="945514"/>
          </a:xfrm>
        </p:spPr>
        <p:txBody>
          <a:bodyPr>
            <a:normAutofit/>
          </a:bodyPr>
          <a:lstStyle/>
          <a:p>
            <a:pPr algn="ctr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HÁZIREND</a:t>
            </a:r>
            <a:endParaRPr lang="hu-HU" sz="1600" b="1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064526" y="1449402"/>
            <a:ext cx="6112972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tanulók véleménynyilvánításának, a tanulók rendszeres tájékoztatásának rendjét és formái</a:t>
            </a:r>
          </a:p>
          <a:p>
            <a:pPr marL="0" indent="0" algn="just"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Fontos, hogy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különböző fórumokon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tanulók és a szülők átfogó képet kapjanak a Komplex Alapprogramról</a:t>
            </a:r>
          </a:p>
          <a:p>
            <a:pPr marL="266700" lvl="0" indent="0" algn="just">
              <a:buNone/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tájékoztatási folyamat 3 pillére: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roadshow-k, 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workshopok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tájékoztató kiadványok</a:t>
            </a:r>
          </a:p>
          <a:p>
            <a:pPr marL="266700" lvl="0" indent="0" algn="just">
              <a:buNone/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szülői tájékoztatás kitüntetett céljai: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Komplex Alapprogram módszertani kereteinek és az 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Élménysuli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elvárt eredményeinek bemutatása</a:t>
            </a: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szülők tájékoztatására a program iskolai bevezetésekor kerül sor</a:t>
            </a: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tanulók tájékoztatása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élményszerű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tapasztalatokat adó -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workshopok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alkalmával történik</a:t>
            </a:r>
          </a:p>
          <a:p>
            <a:pPr marL="266700" lvl="0" indent="0" algn="just">
              <a:buNone/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tanulói tájékoztatás a KAP fejlesztői és szakemberei, a partnerintézmények pedagógusai és az érintett szülői közösség bevonásával történik.</a:t>
            </a:r>
          </a:p>
          <a:p>
            <a:pPr marL="0" indent="0" algn="just">
              <a:buNone/>
            </a:pPr>
            <a:endParaRPr lang="hu-H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95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807709" y="206081"/>
            <a:ext cx="6112971" cy="928689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NÉHÁNY GONDOLAT A PROGRAMRÓL BEVEZETÉSKÉPPEN 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698525" y="1121173"/>
            <a:ext cx="6112972" cy="4718931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endParaRPr lang="hu-HU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„A Komplex Alapprogram szerint működő iskolák a tanulók harmonikus, komplex személyiségfejlesztését helyezik a középpontba.”</a:t>
            </a:r>
          </a:p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„A program sikerességének záloga a pedagógusok hajlandósága szervezeti-tanítási és módszertani kultúrájuk megújítására.”</a:t>
            </a:r>
          </a:p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„A Komplex Alapprogram igazodik a köznevelési törvényben foglaltakhoz, valamint a Nemzeti alaptantervben foglalt műveltségterületekhez.” </a:t>
            </a:r>
          </a:p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„A Komplex Alapprogramban a tanulók kötelező óraszámának a meghatározás tekintetében nem tér el a törvényben szabályozottaktól.” </a:t>
            </a:r>
          </a:p>
          <a:p>
            <a:pPr algn="just">
              <a:defRPr/>
            </a:pPr>
            <a:r>
              <a:rPr lang="hu-HU" sz="1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„A Komplex Alapprogram bevezetésével az osztályok, tanulócsoportok heti kötelező óraszámai nem változnak, hiszen a közismereti tantárgyak délelőtti idősávban tartandó tanóráinak száma változatlan marad, a délutáni idősávba kerülő alprogrami foglalkozások az eddigi tanulási foglalkozások idejére szerveződnek, a „Te órád” foglalkozásai pedig az eddigi szakkörök idősávjába kerülhetnek.”</a:t>
            </a:r>
          </a:p>
          <a:p>
            <a:pPr algn="just">
              <a:defRPr/>
            </a:pPr>
            <a:endParaRPr lang="hu-HU" sz="1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  <a:defRPr/>
            </a:pP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1686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616721" y="348294"/>
            <a:ext cx="6112971" cy="945514"/>
          </a:xfrm>
        </p:spPr>
        <p:txBody>
          <a:bodyPr>
            <a:normAutofit/>
          </a:bodyPr>
          <a:lstStyle/>
          <a:p>
            <a:pPr algn="ctr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HÁZIREND</a:t>
            </a:r>
            <a:endParaRPr lang="hu-HU" sz="1600" b="1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71481" y="2022608"/>
            <a:ext cx="6112972" cy="257668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gyermekek, tanulók jutalmazásának elveit és formái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elektronikus napló használata esetén a szülő részéről történő hozzáférés módja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pedagógus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tanuló egyéni haladásáról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rendszeres és folyamatos visszajelzést ad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kiemelve a tanuló erősségeit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(fejlesztő értékelés)</a:t>
            </a:r>
          </a:p>
          <a:p>
            <a:pPr marL="266700" lvl="0" indent="0" algn="just">
              <a:buNone/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fejlesztő értékelés végzésekor a pedagógus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nem osztályoz</a:t>
            </a:r>
          </a:p>
          <a:p>
            <a:pPr marL="266700" lvl="0" indent="0" algn="just">
              <a:buNone/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szülő 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szöveges értékelés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alapján jobban megismeri gyermekének erősségeit, gyengeségeit</a:t>
            </a:r>
          </a:p>
          <a:p>
            <a:pPr marL="26670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886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671313" y="471124"/>
            <a:ext cx="6112971" cy="945514"/>
          </a:xfrm>
        </p:spPr>
        <p:txBody>
          <a:bodyPr>
            <a:normAutofit/>
          </a:bodyPr>
          <a:lstStyle/>
          <a:p>
            <a:pPr algn="ctr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HÁZIREND</a:t>
            </a:r>
            <a:endParaRPr lang="hu-HU" sz="1600" b="1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807708" y="1503993"/>
            <a:ext cx="6112972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osztályozó vizsga tantárgyankénti, évfolyamonkénti követelményei a tanulmányok alatti vizsgák tervezett ideje, az osztályozó vizsgára jelentkezés módját és határideje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osztályozóvizsgák tantárgyankénti, évfolyamonkénti követelményeit 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iskola helyi tantervében (a kerettantervben) szereplő követelmények alapján a szakmai munkaközösségek, illetve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szaktanárok állapítják meg a pedagógia programban foglaltakkal összhangban.</a:t>
            </a: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Tanulást támogató értékelés</a:t>
            </a:r>
          </a:p>
          <a:p>
            <a:pPr marL="266700" lvl="0" indent="0" algn="just">
              <a:buNone/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Az osztályozóvizsgák követelményeinek meghatározása során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cél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tanuló egyéni fejlődésének támogatása</a:t>
            </a: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Értékeljük az eltérő tanulási folyamatot,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egyénre szabott célokat,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kognitív képességek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fejlődését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a szociális kompetenciák fejlődését.</a:t>
            </a:r>
          </a:p>
          <a:p>
            <a:pPr marL="26670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575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807709" y="334647"/>
            <a:ext cx="6112971" cy="945514"/>
          </a:xfrm>
        </p:spPr>
        <p:txBody>
          <a:bodyPr>
            <a:normAutofit/>
          </a:bodyPr>
          <a:lstStyle/>
          <a:p>
            <a:pPr algn="ctr"/>
            <a:r>
              <a:rPr lang="hu-H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HÁZIREND</a:t>
            </a:r>
            <a:endParaRPr lang="hu-HU" sz="1600" b="1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82638" y="1422107"/>
            <a:ext cx="6112972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Az (1) bekezdésben foglaltakon túl az iskola házirendje állapítja meg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tanítási órák, foglalkozások közötti szünetek, valamint a főétkezésre biztosított hosszabb szünet időtartamát, a csengetési rendet,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iskolai tanulói munkarendet,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tanórai és egyéb foglalkozások rendjét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0" indent="0" algn="just">
              <a:buNone/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Komplex Alapprogram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iskolában folyó munka rendjének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időkeretének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tekintetében nem tér el a törvényben szabályozottaktól</a:t>
            </a: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iskolai munkarend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továbbra is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két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(markánsan elkülönülő)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egységre bomlik: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Délelőtti és délutáni időkeretben megvalósuló tanórákra</a:t>
            </a: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Délelőtti időkeretben megvalósuló tanórák:</a:t>
            </a:r>
          </a:p>
          <a:p>
            <a:pPr marL="438150" lvl="0" indent="-171450" algn="just">
              <a:buFont typeface="Wingdings" panose="05000000000000000000" pitchFamily="2" charset="2"/>
              <a:buChar char="§"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Ráhangolódó foglalkozások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(a hét minden napján, de legalább 2-3 alkalommal, 25-45 percben)</a:t>
            </a:r>
          </a:p>
          <a:p>
            <a:pPr marL="438150" lvl="0" indent="-171450" algn="just">
              <a:buFont typeface="Wingdings" panose="05000000000000000000" pitchFamily="2" charset="2"/>
              <a:buChar char="§"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Közismereti tantárgyak tanítása</a:t>
            </a: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Délutáni foglalkozások:</a:t>
            </a:r>
          </a:p>
          <a:p>
            <a:pPr marL="438150" indent="-171450" algn="just">
              <a:buFont typeface="Wingdings" panose="05000000000000000000" pitchFamily="2" charset="2"/>
              <a:buChar char="§"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alprogramok koncepciója szerint szervezett foglalkozások</a:t>
            </a:r>
          </a:p>
          <a:p>
            <a:pPr marL="438150" indent="-171450" algn="just">
              <a:buFont typeface="Wingdings" panose="05000000000000000000" pitchFamily="2" charset="2"/>
              <a:buChar char="§"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„Te órád”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(heti 1 – 3 órában)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9767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480163" y="334647"/>
            <a:ext cx="6112971" cy="945514"/>
          </a:xfrm>
        </p:spPr>
        <p:txBody>
          <a:bodyPr>
            <a:normAutofit/>
          </a:bodyPr>
          <a:lstStyle/>
          <a:p>
            <a:pPr algn="ctr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HÁZIREND</a:t>
            </a:r>
            <a:endParaRPr lang="hu-HU" sz="1600" b="1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282889" y="1503993"/>
            <a:ext cx="6112972" cy="4351338"/>
          </a:xfrm>
        </p:spPr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Napirend egy virtuális 4. osztályban: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09819"/>
              </p:ext>
            </p:extLst>
          </p:nvPr>
        </p:nvGraphicFramePr>
        <p:xfrm>
          <a:off x="2343434" y="2080967"/>
          <a:ext cx="4791075" cy="3556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43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7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839">
                <a:tc>
                  <a:txBody>
                    <a:bodyPr/>
                    <a:lstStyle/>
                    <a:p>
                      <a:pPr marL="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Idő:</a:t>
                      </a:r>
                      <a:endParaRPr lang="hu-H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Tevékenység:</a:t>
                      </a:r>
                      <a:endParaRPr lang="hu-H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8.00 – 8.25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Ráhangolódás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8.25 – 8.45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Tízórai szünet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 – 9.45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Közismereti óra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9.45 – 10.00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Játék, mozgás, levegőzés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 – 10.45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Közismereti óra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11.00 – 11.45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Közismereti óra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 – 12.45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Közismereti óra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12.45 – 13.30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Ebéd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13.30 – 14.30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Játék, strukturálatlan szabadidő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14.30 – 15.15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Alprogram szerint szervezett óra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15.15 – 15.40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Uzsonna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15.40 – 16.25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„Te órád”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922"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16.25 – 17.00</a:t>
                      </a:r>
                      <a:endParaRPr lang="hu-HU" sz="1200" b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Játék, strukturálatlan szabadidő, ügyelet</a:t>
                      </a:r>
                      <a:endParaRPr lang="hu-HU" sz="12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3513" marR="43513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5150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807709" y="348295"/>
            <a:ext cx="6112971" cy="945514"/>
          </a:xfrm>
        </p:spPr>
        <p:txBody>
          <a:bodyPr>
            <a:normAutofit/>
          </a:bodyPr>
          <a:lstStyle/>
          <a:p>
            <a:pPr algn="ctr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HÁZIREND</a:t>
            </a:r>
            <a:endParaRPr lang="hu-HU" sz="1600" b="1" dirty="0"/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86605" y="1940721"/>
            <a:ext cx="5934075" cy="297247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12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tanulók tantárgyválasztásával, annak módosításával kapcsolatos eljárási kérdések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0" indent="0" algn="just">
              <a:buNone/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tantárgyválasztással és fakultációval kapcsolatos lehetőségek és eljárási kérdések a pedagógiai programban foglaltakkal összhangban kerülnek megállapításra.</a:t>
            </a:r>
          </a:p>
          <a:p>
            <a:pPr marL="266700" lv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z intézmény a Komplex Alapprogram által meghatározott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Testmozgásalapú-, Digitálisalapú- Életgyakorlat-alapú-, Logikaalapú-, Művészetalapú alprogramnak megfelelő foglalkozásokat délután szervezi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a foglalkozások tervezett írásos rendje szerint.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foglalkozásokra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egy évfolyamon belül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minden hónap első napjáig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lehet jelentkezni a foglalkozást vezető pedagógusoknál.</a:t>
            </a:r>
          </a:p>
          <a:p>
            <a:pPr marL="266700" lvl="0" indent="0" algn="just">
              <a:buNone/>
            </a:pP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Heti 1-3 órában biztosított a diákok számára a 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„Te órád” foglalkozás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fakultatív módon,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egyéni elhatározás alapján </a:t>
            </a:r>
            <a:r>
              <a:rPr lang="hu-HU" sz="1200" dirty="0">
                <a:latin typeface="Arial" panose="020B0604020202020204" pitchFamily="34" charset="0"/>
                <a:cs typeface="Arial" panose="020B0604020202020204" pitchFamily="34" charset="0"/>
              </a:rPr>
              <a:t>(természettudomány, idegen nyelv, művészet, sport, olvasókör, beszélgető-óra, stb.)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u-H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3115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-718012" y="115744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hu-HU" sz="4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139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402081" y="456566"/>
            <a:ext cx="7130258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AZ ISKOLAI ALAPDOKUMENTUMOK MÓDOSÍTÁSÁNAK JOGSZABÁLYI ALAPJAI</a:t>
            </a:r>
            <a:br>
              <a:rPr lang="hu-H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hu-H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75348" y="1285629"/>
            <a:ext cx="6112972" cy="4351338"/>
          </a:xfrm>
        </p:spPr>
        <p:txBody>
          <a:bodyPr/>
          <a:lstStyle/>
          <a:p>
            <a:pPr marL="457200" lvl="1" indent="0" algn="just">
              <a:buNone/>
            </a:pPr>
            <a:endParaRPr lang="hu-HU" dirty="0">
              <a:latin typeface="Arial" pitchFamily="34" charset="0"/>
              <a:cs typeface="Arial" pitchFamily="34" charset="0"/>
            </a:endParaRPr>
          </a:p>
          <a:p>
            <a:pPr marL="457200" lvl="1" indent="0" algn="just">
              <a:buNone/>
            </a:pPr>
            <a:endParaRPr lang="hu-HU" dirty="0">
              <a:latin typeface="Arial" pitchFamily="34" charset="0"/>
              <a:cs typeface="Arial" pitchFamily="34" charset="0"/>
            </a:endParaRPr>
          </a:p>
          <a:p>
            <a:pPr marL="457200" lvl="1" indent="0" algn="just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● </a:t>
            </a: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2011. évi CXC. törvény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a nemzeti köznevelésről</a:t>
            </a:r>
          </a:p>
          <a:p>
            <a:pPr marL="457200" lvl="1" indent="0" algn="just">
              <a:buNone/>
            </a:pP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marL="457200" lvl="1" indent="0" algn="just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● </a:t>
            </a: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20/2012. (VIII. 31.) EMMI rendelet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a nevelési-oktatási intézmények működéséről és a köznevelési intézmények névhasználatáról</a:t>
            </a:r>
          </a:p>
          <a:p>
            <a:pPr marL="457200" lvl="1" indent="0" algn="just">
              <a:buNone/>
            </a:pPr>
            <a:endParaRPr lang="hu-HU" sz="1600" dirty="0">
              <a:latin typeface="Arial" pitchFamily="34" charset="0"/>
              <a:cs typeface="Arial" pitchFamily="34" charset="0"/>
            </a:endParaRPr>
          </a:p>
          <a:p>
            <a:pPr marL="457200" lvl="1" indent="0" algn="just">
              <a:buNone/>
            </a:pPr>
            <a:r>
              <a:rPr lang="hu-HU" sz="1600" dirty="0">
                <a:latin typeface="Arial" pitchFamily="34" charset="0"/>
                <a:cs typeface="Arial" pitchFamily="34" charset="0"/>
              </a:rPr>
              <a:t>● </a:t>
            </a: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326/2013. (VIII. 30.) Korm. rendelet </a:t>
            </a:r>
            <a:r>
              <a:rPr lang="hu-HU" sz="1600" dirty="0">
                <a:latin typeface="Arial" pitchFamily="34" charset="0"/>
                <a:cs typeface="Arial" pitchFamily="34" charset="0"/>
              </a:rPr>
              <a:t>a pedagógusok előmeneteli rendszeréről és a közalkalmazottak jogállásáról szóló 1992. évi XXXIII. törvény köznevelési intézményekben történő végrehajtásáról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10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807709" y="0"/>
            <a:ext cx="6112971" cy="736931"/>
          </a:xfrm>
        </p:spPr>
        <p:txBody>
          <a:bodyPr>
            <a:normAutofit/>
          </a:bodyPr>
          <a:lstStyle/>
          <a:p>
            <a:pPr algn="ctr"/>
            <a:r>
              <a:rPr lang="hu-HU" sz="1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A PEDAGÓGIAI PROGRAM</a:t>
            </a:r>
            <a:endParaRPr lang="hu-H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807708" y="585035"/>
            <a:ext cx="6112972" cy="46834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2011. évi CXC. törvény a nemzeti köznevelésről</a:t>
            </a:r>
          </a:p>
          <a:p>
            <a:pPr marL="0" indent="0" algn="ctr">
              <a:buNone/>
            </a:pPr>
            <a:r>
              <a:rPr lang="hu-HU" sz="1200" b="1" dirty="0">
                <a:latin typeface="Arial" pitchFamily="34" charset="0"/>
                <a:cs typeface="Arial" pitchFamily="34" charset="0"/>
              </a:rPr>
              <a:t>21. A pedagógiai program</a:t>
            </a:r>
          </a:p>
          <a:p>
            <a:pPr algn="just"/>
            <a:r>
              <a:rPr lang="hu-HU" sz="1200" b="1" dirty="0">
                <a:latin typeface="Arial" pitchFamily="34" charset="0"/>
                <a:cs typeface="Arial" pitchFamily="34" charset="0"/>
              </a:rPr>
              <a:t>26. §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hu-HU" sz="1200" dirty="0">
                <a:latin typeface="Arial" pitchFamily="34" charset="0"/>
                <a:cs typeface="Arial" pitchFamily="34" charset="0"/>
              </a:rPr>
              <a:t>(1) 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nevelő és oktató munka 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az óvodában,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az iskolában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kollégiumban 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pedagógiai program szerint folyik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A pedagógiai programot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a nevelőtestület fogadja el és az intézményvezető hagyja jóvá.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pedagógiai program azon rendelkezéseinek érvénybelépéséhez, amelyekből a fenntartóra többletkötelezettség hárul, a fenntartó egyetértése szükséges</a:t>
            </a:r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A pedagógiai programot nyilvánosságra kell hozni.</a:t>
            </a:r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(2)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iskola pedagógiai programjának részeként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, ha e törvény másként nem rendelkezik, 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a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miniszter által kiadott kerettanterveket kiegészítve helyi tantervet készít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.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A helyi tanterv megnevezi az oktatásért felelős miniszter által kiadott kerettantervek közül választottat és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rendelkezik a kerettantervben meghatározott, a kötelező és nem kötelező tanórai foglalkozások időkerete legfeljebb tíz százalékának felhasználásáról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.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A kollégium az érdekelt iskola pedagógiai programját figyelembe véve készíti el a pedagógiai programját.</a:t>
            </a:r>
          </a:p>
          <a:p>
            <a:pPr marL="0" indent="0" algn="just">
              <a:buNone/>
            </a:pPr>
            <a:r>
              <a:rPr lang="hu-HU" sz="1200" dirty="0">
                <a:latin typeface="Arial" pitchFamily="34" charset="0"/>
                <a:cs typeface="Arial" pitchFamily="34" charset="0"/>
              </a:rPr>
              <a:t>(3)</a:t>
            </a:r>
          </a:p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(4) A többcélú intézmény egységes, valamennyi nevelési-oktatási feladatot átfogó pedagógiai programot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, ennek keretein belül az egyes feladatok ellátásához óvodai pedagógiai programot, iskolai helyi tantervet, kollégiumi pedagógiai programot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használ</a:t>
            </a:r>
            <a:r>
              <a:rPr lang="hu-HU" sz="1200" b="1" dirty="0">
                <a:latin typeface="Arial" pitchFamily="34" charset="0"/>
                <a:cs typeface="Arial" pitchFamily="34" charset="0"/>
              </a:rPr>
              <a:t>.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 Az általános művelődési központban működő nevelési-oktatási intézmények pedagógiai programja része a nem köznevelési feladatot ellátó intézményegység tevékenységét is meghatározó pedagógiai-művelődési programnak. A pedagógiai-művelődési program biztosítja a köznevelési és a nem köznevelési közfeladatok egységes elvek szerinti megvalósítását.</a:t>
            </a:r>
          </a:p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(5) Az iskola pedagógiai programját vagy annak módosítását a jóváhagyást követő tanévtől felmenő rendszerben vezetheti be.</a:t>
            </a:r>
          </a:p>
          <a:p>
            <a:pPr marL="0" indent="0" algn="just">
              <a:buNone/>
            </a:pPr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sz="1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17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2047164" y="118744"/>
            <a:ext cx="6485175" cy="56267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hu-HU" sz="10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20/2012. (VIII. 31.) EMMI rendelet</a:t>
            </a:r>
            <a:r>
              <a:rPr lang="hu-HU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hu-HU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nevelési-oktatási intézmények működéséről és a köznevelési intézmények névhasználatáról</a:t>
            </a:r>
          </a:p>
          <a:p>
            <a:pPr marL="0" indent="0" algn="ctr">
              <a:buNone/>
            </a:pPr>
            <a:r>
              <a:rPr lang="hu-HU" sz="1200" b="1" dirty="0">
                <a:latin typeface="Arial" pitchFamily="34" charset="0"/>
                <a:cs typeface="Arial" pitchFamily="34" charset="0"/>
              </a:rPr>
              <a:t>6. A pedagógiai program</a:t>
            </a:r>
          </a:p>
          <a:p>
            <a:pPr algn="just"/>
            <a:r>
              <a:rPr lang="hu-HU" sz="1200" b="1" dirty="0">
                <a:latin typeface="Arial" pitchFamily="34" charset="0"/>
                <a:cs typeface="Arial" pitchFamily="34" charset="0"/>
              </a:rPr>
              <a:t>7. §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</a:t>
            </a:r>
            <a:endParaRPr lang="hu-HU" sz="12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(1)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 iskola pedagógiai programja meghatározza</a:t>
            </a:r>
          </a:p>
          <a:p>
            <a:pPr marL="0" indent="0" algn="just">
              <a:buNone/>
            </a:pPr>
            <a:r>
              <a:rPr lang="hu-HU" sz="12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a)</a:t>
            </a:r>
            <a:r>
              <a:rPr lang="hu-HU" sz="1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az iskola nevelési programját, ennek keretén belül</a:t>
            </a:r>
          </a:p>
          <a:p>
            <a:pPr marL="0" indent="0" algn="just">
              <a:buNone/>
            </a:pPr>
            <a:r>
              <a:rPr lang="hu-HU" sz="12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aa</a:t>
            </a:r>
            <a:r>
              <a:rPr lang="hu-HU" sz="12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az iskolában folyó nevelő-oktató munka pedagógiai alapelveit, értékeit, céljait, feladatait, eszközeit, eljárásait,</a:t>
            </a:r>
          </a:p>
          <a:p>
            <a:pPr marL="0" indent="0" algn="just">
              <a:buNone/>
            </a:pPr>
            <a:r>
              <a:rPr lang="hu-HU" sz="1200" i="1" dirty="0">
                <a:latin typeface="Arial" pitchFamily="34" charset="0"/>
                <a:cs typeface="Arial" pitchFamily="34" charset="0"/>
              </a:rPr>
              <a:t>ab)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a személyiségfejlesztéssel kapcsolatos pedagógiai feladatokat,</a:t>
            </a:r>
          </a:p>
          <a:p>
            <a:pPr marL="0" indent="0" algn="just">
              <a:buNone/>
            </a:pPr>
            <a:r>
              <a:rPr lang="hu-HU" sz="12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af</a:t>
            </a:r>
            <a:r>
              <a:rPr lang="hu-HU" sz="12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a kiemelt figyelmet igénylő tanulókkal kapcsolatos pedagógiai tevékenység helyi rendjét,</a:t>
            </a:r>
          </a:p>
          <a:p>
            <a:pPr marL="0" indent="0">
              <a:buNone/>
            </a:pPr>
            <a:r>
              <a:rPr lang="hu-HU" sz="12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az iskola helyi tantervét, ennek keretén belül</a:t>
            </a:r>
          </a:p>
          <a:p>
            <a:pPr marL="0" indent="0" algn="just">
              <a:buNone/>
            </a:pPr>
            <a:r>
              <a:rPr lang="hu-HU" sz="1200" i="1" dirty="0" err="1">
                <a:latin typeface="Arial" pitchFamily="34" charset="0"/>
                <a:cs typeface="Arial" pitchFamily="34" charset="0"/>
              </a:rPr>
              <a:t>ba</a:t>
            </a:r>
            <a:r>
              <a:rPr lang="hu-HU" sz="1200" i="1" dirty="0">
                <a:latin typeface="Arial" pitchFamily="34" charset="0"/>
                <a:cs typeface="Arial" pitchFamily="34" charset="0"/>
              </a:rPr>
              <a:t>)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a választott kerettanterv megnevezését, ideértve bármely, az oktatásért felelős miniszter által kiadott vagy jóváhagyott kerettantervek közül választott kerettanterv megnevezését,</a:t>
            </a:r>
          </a:p>
          <a:p>
            <a:pPr marL="0" indent="0" algn="just">
              <a:buNone/>
            </a:pPr>
            <a:r>
              <a:rPr lang="hu-HU" sz="1200" i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bb</a:t>
            </a:r>
            <a:r>
              <a:rPr lang="hu-HU" sz="1200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hu-HU" sz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a választott kerettanterv által meghatározott óraszám feletti kötelező tanórai foglalkozások, továbbá a kerettantervben meghatározottakon felül a nem kötelező tanórai foglalkozások megtanítandó és elsajátítandó tananyagát, az ehhez szükséges kötelező, kötelezően választandó vagy szabadon választható tanórai foglalkozások megnevezését, óraszámát,</a:t>
            </a:r>
          </a:p>
          <a:p>
            <a:pPr marL="0" indent="0" algn="just">
              <a:buNone/>
            </a:pPr>
            <a:r>
              <a:rPr lang="hu-HU" sz="1200" i="1" dirty="0" err="1">
                <a:latin typeface="Arial" pitchFamily="34" charset="0"/>
                <a:cs typeface="Arial" pitchFamily="34" charset="0"/>
              </a:rPr>
              <a:t>bf</a:t>
            </a:r>
            <a:r>
              <a:rPr lang="hu-HU" sz="1200" i="1" dirty="0">
                <a:latin typeface="Arial" pitchFamily="34" charset="0"/>
                <a:cs typeface="Arial" pitchFamily="34" charset="0"/>
              </a:rPr>
              <a:t>)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a választható tantárgyak, foglalkozások, továbbá ezek esetében a pedagógusválasztás szabályait,</a:t>
            </a:r>
          </a:p>
          <a:p>
            <a:pPr marL="0" indent="0" algn="just">
              <a:buNone/>
            </a:pPr>
            <a:r>
              <a:rPr lang="hu-HU" sz="1200" i="1" dirty="0" err="1">
                <a:latin typeface="Arial" pitchFamily="34" charset="0"/>
                <a:cs typeface="Arial" pitchFamily="34" charset="0"/>
              </a:rPr>
              <a:t>bj</a:t>
            </a:r>
            <a:r>
              <a:rPr lang="hu-HU" sz="1200" i="1" dirty="0">
                <a:latin typeface="Arial" pitchFamily="34" charset="0"/>
                <a:cs typeface="Arial" pitchFamily="34" charset="0"/>
              </a:rPr>
              <a:t>)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a csoportbontások és az egyéb foglalkozások szervezésének elveit,</a:t>
            </a:r>
          </a:p>
          <a:p>
            <a:pPr marL="0" indent="0" algn="just">
              <a:buNone/>
            </a:pPr>
            <a:r>
              <a:rPr lang="hu-HU" sz="1200" i="1" dirty="0" err="1">
                <a:latin typeface="Arial" pitchFamily="34" charset="0"/>
                <a:cs typeface="Arial" pitchFamily="34" charset="0"/>
              </a:rPr>
              <a:t>bn</a:t>
            </a:r>
            <a:r>
              <a:rPr lang="hu-HU" sz="1200" i="1" dirty="0">
                <a:latin typeface="Arial" pitchFamily="34" charset="0"/>
                <a:cs typeface="Arial" pitchFamily="34" charset="0"/>
              </a:rPr>
              <a:t>)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a gyermekek, tanulók esélyegyenlőségét szolgáló intézkedéseket,</a:t>
            </a:r>
          </a:p>
          <a:p>
            <a:pPr marL="0" indent="0" algn="just">
              <a:buNone/>
            </a:pPr>
            <a:endParaRPr lang="hu-HU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64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28047" y="895985"/>
            <a:ext cx="611297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(2) Az iskola valamennyi évfolyamát átfogó helyi tantervet használ.</a:t>
            </a:r>
          </a:p>
          <a:p>
            <a:pPr marL="0" indent="0">
              <a:buNone/>
            </a:pPr>
            <a:endParaRPr lang="hu-HU" sz="1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(4) A nevelőtestület és az intézményvezető döntése alapján a pedagógiai program tartalmazza az iskolában alkalmazott sajátos pedagógiai módszereket, beleértve a projektoktatást is. A projektoktatás során a témaegységek feldolgozása, a feladat megoldása a tanulók érdeklődésére, a tanulók és a pedagógusok közös tevékenységére, együttműködésére épül a probléma megoldása és az összefüggések feltárása útján.</a:t>
            </a:r>
            <a:endParaRPr lang="hu-H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1200" b="1" dirty="0">
                <a:latin typeface="Arial" pitchFamily="34" charset="0"/>
                <a:cs typeface="Arial" pitchFamily="34" charset="0"/>
              </a:rPr>
              <a:t>11. §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hu-HU" sz="1200" b="1" dirty="0">
                <a:latin typeface="Arial" pitchFamily="34" charset="0"/>
                <a:cs typeface="Arial" pitchFamily="34" charset="0"/>
              </a:rPr>
              <a:t>(1) A sajátos nevelési igényű gyermekek, tanulók</a:t>
            </a:r>
            <a:endParaRPr lang="hu-HU" sz="1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2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</a:t>
            </a:r>
            <a:r>
              <a:rPr lang="hu-H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iskolai nevelése és oktatása esetén a helyi tanterv a fogyatékosság típusához és fokához igazodó fejlesztő programot is tartalmazza</a:t>
            </a:r>
            <a:r>
              <a:rPr lang="hu-H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u-HU" sz="1200" dirty="0">
                <a:latin typeface="Arial" pitchFamily="34" charset="0"/>
                <a:cs typeface="Arial" pitchFamily="34" charset="0"/>
              </a:rPr>
              <a:t>figyelemmel a Sajátos nevelési igényű gyermekek óvodai nevelésének irányelve és a Sajátos nevelési igényű tanulók iskolai oktatásának irányelve kiadásáról szóló jogszabályban foglaltakra.</a:t>
            </a:r>
          </a:p>
          <a:p>
            <a:pPr marL="0" indent="0">
              <a:buNone/>
            </a:pPr>
            <a:endParaRPr lang="hu-HU" sz="12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91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artalom helye 13"/>
          <p:cNvSpPr>
            <a:spLocks noGrp="1"/>
          </p:cNvSpPr>
          <p:nvPr>
            <p:ph idx="1"/>
          </p:nvPr>
        </p:nvSpPr>
        <p:spPr>
          <a:xfrm>
            <a:off x="1992573" y="274320"/>
            <a:ext cx="6522777" cy="590264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hu-HU" sz="31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hu-HU" sz="5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III. FEJEZET</a:t>
            </a:r>
          </a:p>
          <a:p>
            <a:pPr marL="0" indent="0" algn="ctr">
              <a:buNone/>
            </a:pPr>
            <a:r>
              <a:rPr lang="hu-HU" sz="5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NEVELÉSI ÉS A NEVELÉSI-TANÍTÁSI IDŐ FELOSZTÁSÁNAK SZABÁLYAI</a:t>
            </a:r>
          </a:p>
          <a:p>
            <a:pPr marL="0" indent="0" algn="ctr">
              <a:buNone/>
            </a:pPr>
            <a:r>
              <a:rPr lang="hu-HU" sz="4800" b="1" dirty="0">
                <a:latin typeface="Arial" pitchFamily="34" charset="0"/>
                <a:cs typeface="Arial" pitchFamily="34" charset="0"/>
              </a:rPr>
              <a:t>7. A nevelési és a nevelési-tanítási idő felosztásának általános szabályai</a:t>
            </a:r>
          </a:p>
          <a:p>
            <a:pPr marL="0" indent="0" algn="ctr">
              <a:buNone/>
            </a:pPr>
            <a:endParaRPr lang="hu-HU" sz="4800" dirty="0"/>
          </a:p>
          <a:p>
            <a:pPr algn="just"/>
            <a:r>
              <a:rPr lang="hu-HU" sz="3100" b="1" dirty="0">
                <a:latin typeface="Arial" pitchFamily="34" charset="0"/>
                <a:cs typeface="Arial" pitchFamily="34" charset="0"/>
              </a:rPr>
              <a:t>13. § </a:t>
            </a:r>
            <a:endParaRPr lang="hu-HU" sz="31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(1) Az iskolában a helyi tanterv alapján kell megszervezni a tanulók, az egyes évfolyamok, ezen belül az egyes osztályok, valamint az osztályokon belüli csoportok tanítási óráit</a:t>
            </a:r>
            <a:r>
              <a:rPr lang="hu-HU" sz="4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hu-HU" sz="4000" dirty="0">
                <a:latin typeface="Arial" pitchFamily="34" charset="0"/>
                <a:cs typeface="Arial" pitchFamily="34" charset="0"/>
              </a:rPr>
              <a:t>A tanítási órák megszervezhetők különböző évfolyamok, különböző osztályok tanulóiból álló csoportok részére is.</a:t>
            </a:r>
          </a:p>
          <a:p>
            <a:pPr marL="0" indent="0" algn="just">
              <a:buNone/>
            </a:pP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(2) A tanulói részvétel szempontjából a tanítási óra lehet kötelező, kötelezően választandó és szabadon választható tanítási óra.</a:t>
            </a:r>
          </a:p>
          <a:p>
            <a:pPr marL="0" indent="0" algn="just">
              <a:buNone/>
            </a:pP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(3) A helyi tanterv határozza meg, hogy melyek azok a kötelező tanítási órák, amelyeken egy adott osztály valamennyi tanulója köteles részt venni, valamint hogy melyek azok a kötelező tanítási órák, amelyeken a tanulónak a választásra felkínált tantárgyak közül kötelezően választva, a helyi tantervben meghatározott óraszámban részt kell vennie.</a:t>
            </a:r>
            <a:endParaRPr lang="hu-HU" sz="4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u-HU" sz="4000" b="1" dirty="0">
                <a:latin typeface="Arial" pitchFamily="34" charset="0"/>
                <a:cs typeface="Arial" pitchFamily="34" charset="0"/>
              </a:rPr>
              <a:t>14. §</a:t>
            </a:r>
            <a:r>
              <a:rPr lang="hu-HU" sz="4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hu-HU" sz="4000" dirty="0">
                <a:latin typeface="Arial" pitchFamily="34" charset="0"/>
                <a:cs typeface="Arial" pitchFamily="34" charset="0"/>
              </a:rPr>
              <a:t>(</a:t>
            </a: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1) Ha a tanulót – kérelmére – felvették a szabadon választott tanítási órára, a tanítási év végéig, vagy, ha a tanítási év vége előtt befejeződik, az utolsó tanítási óra befejezéséig köteles azon részt venni</a:t>
            </a:r>
            <a:r>
              <a:rPr lang="hu-HU" sz="4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hu-HU" sz="4000" dirty="0">
                <a:latin typeface="Arial" pitchFamily="34" charset="0"/>
                <a:cs typeface="Arial" pitchFamily="34" charset="0"/>
              </a:rPr>
              <a:t>Erről a tényről – a szabadon választott tanítási órára történő jelentkezés előtt – a tanulót és a tizennyolc év alatti, továbbá a gondnokság alatt álló tanuló (a továbbiakban a tizennyolc év alatti és a gondnokság alatt álló együtt: kiskorú tanuló) szülőjét írásban tájékoztatni kell.</a:t>
            </a:r>
          </a:p>
          <a:p>
            <a:pPr marL="0" indent="0" algn="just">
              <a:buNone/>
            </a:pP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(2) A szabadon választott tanórai foglalkozást az értékelés és a minősítés, a mulasztás, továbbá a magasabb évfolyamra lépés tekintetében úgy kell tekinteni, mint a kötelező tanítási órát</a:t>
            </a:r>
            <a:r>
              <a:rPr lang="hu-HU" sz="4000" b="1" dirty="0">
                <a:latin typeface="Arial" pitchFamily="34" charset="0"/>
                <a:cs typeface="Arial" pitchFamily="34" charset="0"/>
              </a:rPr>
              <a:t>. </a:t>
            </a:r>
            <a:r>
              <a:rPr lang="hu-HU" sz="4000" dirty="0">
                <a:latin typeface="Arial" pitchFamily="34" charset="0"/>
                <a:cs typeface="Arial" pitchFamily="34" charset="0"/>
              </a:rPr>
              <a:t>A tanulónak – kiskorú tanuló esetén a szülőnek – írásban nyilatkoznia kell arról, hogy a szabadon választott tanítási órákra történő jelentkezés jogkövetkezményeit tudomásul vette. </a:t>
            </a:r>
          </a:p>
          <a:p>
            <a:pPr marL="0" indent="0" algn="just">
              <a:buNone/>
            </a:pP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(3)</a:t>
            </a: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 az iskola helyi tantervében meghatározott tananyag elsajátítása, a követelmények teljesítése csak a szabadon választott tanítási órákon való részvétellel teljesíthető, az iskolába történő beiratkozás </a:t>
            </a:r>
            <a:r>
              <a:rPr lang="hu-HU" sz="4000" dirty="0">
                <a:latin typeface="Arial" pitchFamily="34" charset="0"/>
                <a:cs typeface="Arial" pitchFamily="34" charset="0"/>
              </a:rPr>
              <a:t>– a (4) bekezdésben meghatározott kivétellel </a:t>
            </a: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szabadon választott tanítási órákon való részvétel vállalását is jelenti.</a:t>
            </a:r>
            <a:endParaRPr lang="hu-HU" sz="4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4000" dirty="0">
                <a:latin typeface="Arial" pitchFamily="34" charset="0"/>
                <a:cs typeface="Arial" pitchFamily="34" charset="0"/>
              </a:rPr>
              <a:t>(4) A kötelező felvételt biztosító iskolának, valamint a nemzetiségi iskolai nevelést és oktatást nyújtó iskolának lehetőséget kell biztosítania arra, hogy azok is megkezdhessék, valamint folytathassák tanulmányaikat, akik a szabadon választott tanítási órákon nem kívánnak részt venni.</a:t>
            </a:r>
          </a:p>
          <a:p>
            <a:pPr marL="0" indent="0" algn="just">
              <a:buNone/>
            </a:pPr>
            <a:r>
              <a:rPr lang="hu-HU" sz="4000" dirty="0">
                <a:latin typeface="Arial" pitchFamily="34" charset="0"/>
                <a:cs typeface="Arial" pitchFamily="34" charset="0"/>
              </a:rPr>
              <a:t>(5) Az iskolának – az alapfokú művészeti iskola kivételével – minden év május 20-áig fel kell mérnie, hogy a tanuló a következő tanítási évben milyen szabadon választott tanítási órán kíván részt venni.</a:t>
            </a:r>
          </a:p>
          <a:p>
            <a:pPr marL="0" indent="0" algn="just">
              <a:buNone/>
            </a:pPr>
            <a:endParaRPr lang="hu-HU" sz="3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680" y="5046130"/>
            <a:ext cx="1223319" cy="11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829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998</TotalTime>
  <Words>2565</Words>
  <Application>Microsoft Macintosh PowerPoint</Application>
  <PresentationFormat>Diavetítés a képernyőre (4:3 oldalarány)</PresentationFormat>
  <Paragraphs>476</Paragraphs>
  <Slides>45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45</vt:i4>
      </vt:variant>
    </vt:vector>
  </HeadingPairs>
  <TitlesOfParts>
    <vt:vector size="52" baseType="lpstr">
      <vt:lpstr>Arial</vt:lpstr>
      <vt:lpstr>Calibri</vt:lpstr>
      <vt:lpstr>Calibri Light</vt:lpstr>
      <vt:lpstr>Symbol</vt:lpstr>
      <vt:lpstr>Wingdings</vt:lpstr>
      <vt:lpstr>Office-téma</vt:lpstr>
      <vt:lpstr>Dokumentum</vt:lpstr>
      <vt:lpstr>PowerPoint-bemutató</vt:lpstr>
      <vt:lpstr>Dobos Zoltánné - Jenei Andrea - Kis Szabolcs - Dr. Komáromi István     AZ ISKOLAI DOKUMENTUMOK ÁTDOLGOZÁSA  A KOMPLEX ALAPRPOGRAM (KAP) KAPCSÁN  </vt:lpstr>
      <vt:lpstr> AZ ELŐADÁS VÁZLATA </vt:lpstr>
      <vt:lpstr>NÉHÁNY GONDOLAT A PROGRAMRÓL BEVEZETÉSKÉPPEN </vt:lpstr>
      <vt:lpstr>1. AZ ISKOLAI ALAPDOKUMENTUMOK MÓDOSÍTÁSÁNAK JOGSZABÁLYI ALAPJAI </vt:lpstr>
      <vt:lpstr>2. A PEDAGÓGIAI PROGRAM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NEVELÉSI PROGRAM  20/2012. (VIII. 31.) EMMI rendelet  7. § (1)</vt:lpstr>
      <vt:lpstr>NEVELÉSI PROGRAM</vt:lpstr>
      <vt:lpstr>NEVELÉSI PROGRAM</vt:lpstr>
      <vt:lpstr>NEVELÉSI PROGRAM</vt:lpstr>
      <vt:lpstr>NEVELÉSI PROGRAM</vt:lpstr>
      <vt:lpstr>NEVELÉSI PROGRAM</vt:lpstr>
      <vt:lpstr>OKTATÁSI PROGRAM</vt:lpstr>
      <vt:lpstr>OKTATÁSI PROGRAM</vt:lpstr>
      <vt:lpstr>PowerPoint-bemutató</vt:lpstr>
      <vt:lpstr>A TÖRVÉNYI – JOGSZABÁLYI HÁTTÉR</vt:lpstr>
      <vt:lpstr>A 2011. évi CXC. törvény 6. melléklete: Gyermekek, tanulók finanszírozott heti foglalkoztatási időkerete (összes felhasználható óra) </vt:lpstr>
      <vt:lpstr>Az 51/2012. (XII. 21.) számú EMMI rendelet 1. melléklete: Kötelező tantárgyak és minimális óraszámok </vt:lpstr>
      <vt:lpstr>Az 51/2012. (XII. 21.) számú EMMI rendelet 2. melléklete: Kötelező tantárgyak és minimális óraszámok </vt:lpstr>
      <vt:lpstr>A 2011. évi CXC. törvény 27. §: A rendelkezésre álló időkeret felhasználása </vt:lpstr>
      <vt:lpstr>ÓRATERV A HELYI TANTERVBEN EGY VIRTUÁLIS 4.C OSZTÁLY RÉSZÉRE</vt:lpstr>
      <vt:lpstr>PowerPoint-bemutató</vt:lpstr>
      <vt:lpstr>ÓRATERV A HELYI TANTERVBEN EGY VIRTUÁLIS 8.D OSZTÁLY RÉSZÉRE </vt:lpstr>
      <vt:lpstr>PowerPoint-bemutató</vt:lpstr>
      <vt:lpstr>A SZÜKSÉGES VÁLTOZTATÁSOK</vt:lpstr>
      <vt:lpstr>JAVASLATOK, MEGJEGYZÉSEK</vt:lpstr>
      <vt:lpstr>3. A SZERVEZETI ÉS MŰKÖDÉSI SZABÁLYZAT (SZMSZ) ÉS A HÁZIREND </vt:lpstr>
      <vt:lpstr>PowerPoint-bemutató</vt:lpstr>
      <vt:lpstr>PowerPoint-bemutató</vt:lpstr>
      <vt:lpstr>PowerPoint-bemutató</vt:lpstr>
      <vt:lpstr>HÁZIREND  20/2012. (VIII. 31.) EMMI rendelet 5. §</vt:lpstr>
      <vt:lpstr>HÁZIREND</vt:lpstr>
      <vt:lpstr>HÁZIREND</vt:lpstr>
      <vt:lpstr>HÁZIREND</vt:lpstr>
      <vt:lpstr>HÁZIREND</vt:lpstr>
      <vt:lpstr>HÁZIREND</vt:lpstr>
      <vt:lpstr>HÁZIREND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EKE</dc:creator>
  <cp:lastModifiedBy>Erika Schmelczer</cp:lastModifiedBy>
  <cp:revision>83</cp:revision>
  <dcterms:created xsi:type="dcterms:W3CDTF">2017-02-10T12:16:28Z</dcterms:created>
  <dcterms:modified xsi:type="dcterms:W3CDTF">2019-02-27T09:53:46Z</dcterms:modified>
</cp:coreProperties>
</file>