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59" r:id="rId3"/>
    <p:sldId id="257" r:id="rId4"/>
    <p:sldId id="273" r:id="rId5"/>
    <p:sldId id="264" r:id="rId6"/>
    <p:sldId id="279" r:id="rId7"/>
    <p:sldId id="261" r:id="rId8"/>
    <p:sldId id="285" r:id="rId9"/>
    <p:sldId id="288" r:id="rId10"/>
    <p:sldId id="289" r:id="rId11"/>
    <p:sldId id="290" r:id="rId12"/>
    <p:sldId id="291" r:id="rId13"/>
    <p:sldId id="293" r:id="rId14"/>
    <p:sldId id="292" r:id="rId15"/>
    <p:sldId id="287" r:id="rId16"/>
    <p:sldId id="269" r:id="rId17"/>
    <p:sldId id="284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  <a:srgbClr val="0000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05" autoAdjust="0"/>
  </p:normalViewPr>
  <p:slideViewPr>
    <p:cSldViewPr snapToGrid="0">
      <p:cViewPr>
        <p:scale>
          <a:sx n="60" d="100"/>
          <a:sy n="60" d="100"/>
        </p:scale>
        <p:origin x="-142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50BCA-2855-4697-BC67-95F0B98D32CE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BFC4-AA10-450C-A352-61A200C692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489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CDA5C11E-540C-488B-B718-84796C0B45F1}" type="slidenum">
              <a:rPr lang="hu-HU" smtClean="0">
                <a:solidFill>
                  <a:prstClr val="black"/>
                </a:solidFill>
              </a:rPr>
              <a:pPr defTabSz="457200">
                <a:defRPr/>
              </a:pPr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50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BFC4-AA10-450C-A352-61A200C6920F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1788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333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1762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211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4651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5201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942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52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8327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1666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355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8062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79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7B78-E539-4D34-BC82-CA3501A2135C}" type="datetimeFigureOut">
              <a:rPr lang="hu-HU" smtClean="0"/>
              <a:pPr/>
              <a:t>2019.02.26.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68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emagazin.com/lifestyle/csalad/holnap-mar-suli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57200" y="1977686"/>
            <a:ext cx="4572000" cy="40546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hu-HU" sz="2800" dirty="0"/>
          </a:p>
          <a:p>
            <a:pPr algn="ctr">
              <a:lnSpc>
                <a:spcPct val="130000"/>
              </a:lnSpc>
            </a:pPr>
            <a:r>
              <a:rPr lang="hu-HU" sz="2800" dirty="0"/>
              <a:t> </a:t>
            </a:r>
            <a:r>
              <a:rPr lang="hu-HU" sz="2400" b="1" dirty="0">
                <a:solidFill>
                  <a:schemeClr val="bg1"/>
                </a:solidFill>
                <a:cs typeface="Arial" panose="020B0604020202020204" pitchFamily="34" charset="0"/>
              </a:rPr>
              <a:t>A KÖZNEVELÉS MÓDSZERTANI MEGÚJÍTÁSA A VÉGZETTSÉG NÉLKÜLI ISKOLAELHAGYÁS CSÖKKENTÉSE CÉLJÁBÓL - KOMPLEX ALAPPROGRAM BEVEZETÉSE A KÖZNEVELÉSI INTÉZMÉNYEKBEN </a:t>
            </a:r>
          </a:p>
        </p:txBody>
      </p:sp>
      <p:sp>
        <p:nvSpPr>
          <p:cNvPr id="4" name="Téglalap 3"/>
          <p:cNvSpPr/>
          <p:nvPr/>
        </p:nvSpPr>
        <p:spPr>
          <a:xfrm>
            <a:off x="457200" y="490774"/>
            <a:ext cx="7956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EFOP-3.1.2-16-2016-00001 PÁLYÁZAT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034" y="1676854"/>
            <a:ext cx="1593015" cy="1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lum bright="85000" contrast="-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539023" cy="6316423"/>
          </a:xfrm>
          <a:prstGeom prst="rect">
            <a:avLst/>
          </a:prstGeom>
        </p:spPr>
      </p:pic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536703" y="1477925"/>
            <a:ext cx="6112972" cy="3391786"/>
          </a:xfrm>
        </p:spPr>
        <p:txBody>
          <a:bodyPr>
            <a:normAutofit/>
          </a:bodyPr>
          <a:lstStyle/>
          <a:p>
            <a:endParaRPr lang="hu-HU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000" b="1" dirty="0"/>
              <a:t>A </a:t>
            </a:r>
            <a:r>
              <a:rPr lang="hu-HU" sz="3000" b="1" dirty="0" smtClean="0"/>
              <a:t>Komplex Alapprogram bevezetésével a heti kötelező óraszámok - melyet az </a:t>
            </a:r>
            <a:r>
              <a:rPr lang="hu-HU" sz="3000" b="1" dirty="0" err="1" smtClean="0"/>
              <a:t>Ntk</a:t>
            </a:r>
            <a:r>
              <a:rPr lang="hu-HU" sz="3000" b="1" dirty="0" smtClean="0"/>
              <a:t>. határoz meg – nem változnak.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365127"/>
            <a:ext cx="6112971" cy="1097914"/>
          </a:xfrm>
        </p:spPr>
        <p:txBody>
          <a:bodyPr>
            <a:normAutofit/>
          </a:bodyPr>
          <a:lstStyle/>
          <a:p>
            <a:pPr algn="ctr"/>
            <a:r>
              <a:rPr lang="hu-HU" sz="2800" b="1" cap="all" dirty="0" smtClean="0">
                <a:latin typeface="+mn-lt"/>
              </a:rPr>
              <a:t>HETI ÓRASZÁMOK</a:t>
            </a:r>
            <a:endParaRPr lang="hu-HU" sz="2800" b="1" cap="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lum bright="85000" contrast="-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539023" cy="6316423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152476"/>
            <a:ext cx="6112971" cy="1097914"/>
          </a:xfrm>
        </p:spPr>
        <p:txBody>
          <a:bodyPr>
            <a:normAutofit/>
          </a:bodyPr>
          <a:lstStyle/>
          <a:p>
            <a:pPr algn="ctr"/>
            <a:r>
              <a:rPr lang="hu-HU" sz="2800" b="1" cap="all" dirty="0" smtClean="0">
                <a:latin typeface="+mn-lt"/>
              </a:rPr>
              <a:t>HETIREND ILLISZTRÁCIÓ</a:t>
            </a:r>
            <a:br>
              <a:rPr lang="hu-HU" sz="2800" b="1" cap="all" dirty="0" smtClean="0">
                <a:latin typeface="+mn-lt"/>
              </a:rPr>
            </a:br>
            <a:r>
              <a:rPr lang="hu-HU" sz="1800" cap="all" dirty="0" smtClean="0">
                <a:latin typeface="+mn-lt"/>
              </a:rPr>
              <a:t>tájékoztató 50-53. oldal</a:t>
            </a:r>
            <a:endParaRPr lang="hu-HU" sz="1800" cap="all" dirty="0">
              <a:latin typeface="+mn-lt"/>
            </a:endParaRPr>
          </a:p>
        </p:txBody>
      </p:sp>
      <p:pic>
        <p:nvPicPr>
          <p:cNvPr id="5122" name="Picture 2" descr="C:\Users\spakn\OneDrive\Dokumentumok\Munka\Pályázatok\Koala\Intézményvezetői\New Doc 2019-02-14 11.43.15_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933" y="1309264"/>
            <a:ext cx="4572000" cy="4632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6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lum bright="85000" contrast="-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539023" cy="6316423"/>
          </a:xfrm>
          <a:prstGeom prst="rect">
            <a:avLst/>
          </a:prstGeom>
        </p:spPr>
      </p:pic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504804" y="701748"/>
            <a:ext cx="6112972" cy="3147237"/>
          </a:xfrm>
        </p:spPr>
        <p:txBody>
          <a:bodyPr>
            <a:normAutofit/>
          </a:bodyPr>
          <a:lstStyle/>
          <a:p>
            <a:endParaRPr lang="hu-HU" sz="24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/>
              <a:t>ÜDVÖZLÉS (2-4 PERC)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/>
              <a:t>BESZÉLGETÉS (KB. 15 PERC)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/>
              <a:t>KÖZÖS TEVÉKENYSÉG/JÁTÉK (KB. 5 PERC)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/>
              <a:t>ZÁRÁS (KB. 3 PERC)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2400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381113" y="173740"/>
            <a:ext cx="6112971" cy="1097914"/>
          </a:xfrm>
        </p:spPr>
        <p:txBody>
          <a:bodyPr>
            <a:normAutofit/>
          </a:bodyPr>
          <a:lstStyle/>
          <a:p>
            <a:pPr algn="ctr"/>
            <a:r>
              <a:rPr lang="hu-HU" sz="2800" b="1" cap="all" dirty="0" smtClean="0">
                <a:latin typeface="+mn-lt"/>
              </a:rPr>
              <a:t>RÁHANGOLÁS</a:t>
            </a:r>
            <a:endParaRPr lang="hu-HU" sz="2800" b="1" cap="all" dirty="0">
              <a:latin typeface="+mn-lt"/>
            </a:endParaRPr>
          </a:p>
        </p:txBody>
      </p:sp>
      <p:pic>
        <p:nvPicPr>
          <p:cNvPr id="6149" name="Picture 5" descr="tudas_faja_gyer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5746" y="3381153"/>
            <a:ext cx="3801352" cy="287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6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lum bright="85000" contrast="-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539023" cy="6316423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152476"/>
            <a:ext cx="6112971" cy="1097914"/>
          </a:xfrm>
        </p:spPr>
        <p:txBody>
          <a:bodyPr>
            <a:normAutofit/>
          </a:bodyPr>
          <a:lstStyle/>
          <a:p>
            <a:pPr algn="ctr"/>
            <a:r>
              <a:rPr lang="hu-HU" sz="2800" b="1" cap="all" dirty="0" smtClean="0">
                <a:latin typeface="+mn-lt"/>
              </a:rPr>
              <a:t>HETIREND ILLISZTRÁCIÓ</a:t>
            </a:r>
            <a:br>
              <a:rPr lang="hu-HU" sz="2800" b="1" cap="all" dirty="0" smtClean="0">
                <a:latin typeface="+mn-lt"/>
              </a:rPr>
            </a:br>
            <a:r>
              <a:rPr lang="hu-HU" sz="1800" cap="all" dirty="0" smtClean="0">
                <a:latin typeface="+mn-lt"/>
              </a:rPr>
              <a:t>tájékoztató 50-53. oldal</a:t>
            </a:r>
            <a:endParaRPr lang="hu-HU" sz="1800" cap="all" dirty="0">
              <a:latin typeface="+mn-lt"/>
            </a:endParaRPr>
          </a:p>
        </p:txBody>
      </p:sp>
      <p:pic>
        <p:nvPicPr>
          <p:cNvPr id="5122" name="Picture 2" descr="C:\Users\spakn\OneDrive\Dokumentumok\Munka\Pályázatok\Koala\Intézményvezetői\New Doc 2019-02-14 11.43.15_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933" y="1309264"/>
            <a:ext cx="4572000" cy="4632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6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lum bright="85000" contrast="-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539023" cy="6316423"/>
          </a:xfrm>
          <a:prstGeom prst="rect">
            <a:avLst/>
          </a:prstGeom>
        </p:spPr>
      </p:pic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504804" y="701748"/>
            <a:ext cx="6112972" cy="3147237"/>
          </a:xfrm>
        </p:spPr>
        <p:txBody>
          <a:bodyPr>
            <a:normAutofit/>
          </a:bodyPr>
          <a:lstStyle/>
          <a:p>
            <a:endParaRPr lang="hu-HU" sz="24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/>
              <a:t>DIAGNOSZTIKUS - HELYZETFELTÁRÓ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/>
              <a:t>FORMATÍV - FEJLESZTŐ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/>
              <a:t>SZUMMATÍV – MINŐSÍTŐ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/>
              <a:t>TANÁRI, ÖN- ÉS TÁRSÉRTÉKELÉS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2400" b="1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2400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381113" y="173740"/>
            <a:ext cx="6112971" cy="1097914"/>
          </a:xfrm>
        </p:spPr>
        <p:txBody>
          <a:bodyPr>
            <a:normAutofit/>
          </a:bodyPr>
          <a:lstStyle/>
          <a:p>
            <a:pPr algn="ctr"/>
            <a:r>
              <a:rPr lang="hu-HU" sz="2800" b="1" cap="all" dirty="0" smtClean="0">
                <a:latin typeface="+mn-lt"/>
              </a:rPr>
              <a:t>értékelés</a:t>
            </a:r>
            <a:endParaRPr lang="hu-HU" sz="2800" b="1" cap="all" dirty="0">
              <a:latin typeface="+mn-lt"/>
            </a:endParaRPr>
          </a:p>
        </p:txBody>
      </p:sp>
      <p:pic>
        <p:nvPicPr>
          <p:cNvPr id="34818" name="Picture 2" descr="Kapcsolódó ké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708" y="3507553"/>
            <a:ext cx="4072306" cy="271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6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akn\OneDrive\Dokumentumok\Munka\Pályázatok\Koala\Intézményvezetői\Kép1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32837" y="-1"/>
            <a:ext cx="6911163" cy="630510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371189" y="767698"/>
            <a:ext cx="6645220" cy="48781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b="1" dirty="0" smtClean="0"/>
              <a:t>„Az iskola arra való, hogy az ember megtanuljon tanulni, hogy fölébredjen tudásvágya,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b="1" dirty="0" smtClean="0"/>
              <a:t>megismerje a jól végzett munka örömét, megízlelje az alkotás izgalmát,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b="1" dirty="0" smtClean="0"/>
              <a:t>megtanulja szeretni, amit csinál és megtalálja azt a munkát, amit szeretni fog.”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1800" b="1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800" b="1" dirty="0" smtClean="0"/>
              <a:t>Szent-Györgyi Albert </a:t>
            </a:r>
            <a:endParaRPr lang="hu-HU" sz="1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681" y="5129486"/>
            <a:ext cx="1223319" cy="11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9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365126"/>
            <a:ext cx="6112971" cy="1325563"/>
          </a:xfrm>
        </p:spPr>
        <p:txBody>
          <a:bodyPr/>
          <a:lstStyle/>
          <a:p>
            <a:pPr algn="ctr"/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idx="1"/>
          </p:nvPr>
        </p:nvSpPr>
        <p:spPr>
          <a:xfrm>
            <a:off x="2401888" y="4473145"/>
            <a:ext cx="6113462" cy="1703817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Köszönöm 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megtisztelő figyelmet!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2051" name="Picture 3" descr="C:\Users\User\Documents\Saját\Munka\Pályázatok\KOALA\Konferencia\playful-children-1080x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370" y="361435"/>
            <a:ext cx="6136366" cy="388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59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59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675955" y="2420619"/>
            <a:ext cx="5116482" cy="1731039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solidFill>
                  <a:schemeClr val="accent1"/>
                </a:solidFill>
                <a:latin typeface="+mn-lt"/>
              </a:rPr>
              <a:t>INTÉZMÉNYVEZETŐI TÁJÉKOZTATÓ</a:t>
            </a:r>
            <a:br>
              <a:rPr lang="hu-HU" sz="4400" b="1" dirty="0" smtClean="0">
                <a:solidFill>
                  <a:schemeClr val="accent1"/>
                </a:solidFill>
                <a:latin typeface="+mn-lt"/>
              </a:rPr>
            </a:br>
            <a:r>
              <a:rPr lang="hu-HU" sz="44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hu-HU" sz="4400" b="1" dirty="0" smtClean="0">
                <a:solidFill>
                  <a:schemeClr val="accent1"/>
                </a:solidFill>
                <a:latin typeface="+mn-lt"/>
              </a:rPr>
            </a:br>
            <a:r>
              <a:rPr lang="hu-HU" sz="3200" b="1" dirty="0" smtClean="0">
                <a:solidFill>
                  <a:schemeClr val="accent1"/>
                </a:solidFill>
                <a:latin typeface="+mn-lt"/>
              </a:rPr>
              <a:t>A KAP-ISKOLÁK MŰKÖDÉSE ÉS MUNKASZERVEZÉSE</a:t>
            </a:r>
            <a:endParaRPr lang="hu-H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611769" y="4294017"/>
            <a:ext cx="5116480" cy="1655762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accent1"/>
              </a:solidFill>
            </a:endParaRPr>
          </a:p>
          <a:p>
            <a:endParaRPr lang="hu-HU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400" dirty="0" err="1" smtClean="0">
                <a:solidFill>
                  <a:schemeClr val="accent1"/>
                </a:solidFill>
              </a:rPr>
              <a:t>Spákné</a:t>
            </a:r>
            <a:r>
              <a:rPr lang="hu-HU" sz="1400" dirty="0" smtClean="0">
                <a:solidFill>
                  <a:schemeClr val="accent1"/>
                </a:solidFill>
              </a:rPr>
              <a:t> </a:t>
            </a:r>
            <a:r>
              <a:rPr lang="hu-HU" sz="1400" dirty="0" err="1" smtClean="0">
                <a:solidFill>
                  <a:schemeClr val="accent1"/>
                </a:solidFill>
              </a:rPr>
              <a:t>Paráda</a:t>
            </a:r>
            <a:r>
              <a:rPr lang="hu-HU" sz="1400" dirty="0" smtClean="0">
                <a:solidFill>
                  <a:schemeClr val="accent1"/>
                </a:solidFill>
              </a:rPr>
              <a:t> Andrea</a:t>
            </a:r>
          </a:p>
          <a:p>
            <a:r>
              <a:rPr lang="hu-HU" sz="1400" dirty="0" smtClean="0">
                <a:solidFill>
                  <a:schemeClr val="accent1"/>
                </a:solidFill>
              </a:rPr>
              <a:t>Nyíregyháza, 2019. február 15.</a:t>
            </a:r>
            <a:endParaRPr lang="hu-H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2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cuments\Saját\Munka\Pályázatok\KOALA\Konferencia\Ábra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" r="2058"/>
          <a:stretch/>
        </p:blipFill>
        <p:spPr bwMode="auto">
          <a:xfrm>
            <a:off x="2034335" y="2280684"/>
            <a:ext cx="7109665" cy="28797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826" y="151021"/>
            <a:ext cx="1223319" cy="11816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49724" y="544043"/>
            <a:ext cx="28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cap="all" dirty="0" smtClean="0"/>
              <a:t>A pályázat célja</a:t>
            </a:r>
            <a:endParaRPr lang="hu-HU" sz="2800" b="1" cap="all" dirty="0"/>
          </a:p>
        </p:txBody>
      </p:sp>
    </p:spTree>
    <p:extLst>
      <p:ext uri="{BB962C8B-B14F-4D97-AF65-F5344CB8AC3E}">
        <p14:creationId xmlns:p14="http://schemas.microsoft.com/office/powerpoint/2010/main" xmlns="" val="15680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lum bright="85000" contrast="-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539023" cy="6316423"/>
          </a:xfrm>
          <a:prstGeom prst="rect">
            <a:avLst/>
          </a:prstGeom>
        </p:spPr>
      </p:pic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536703" y="1477925"/>
            <a:ext cx="6112972" cy="3391786"/>
          </a:xfrm>
        </p:spPr>
        <p:txBody>
          <a:bodyPr>
            <a:normAutofit/>
          </a:bodyPr>
          <a:lstStyle/>
          <a:p>
            <a:endParaRPr lang="hu-HU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000" b="1" dirty="0"/>
              <a:t>A </a:t>
            </a:r>
            <a:r>
              <a:rPr lang="hu-HU" sz="3000" b="1" dirty="0" smtClean="0"/>
              <a:t>Komplex Alapprogram szerint működő iskolák a tanulók komplex személyiségfejlesztését helyezik a középpontba.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365127"/>
            <a:ext cx="6112971" cy="1097914"/>
          </a:xfrm>
        </p:spPr>
        <p:txBody>
          <a:bodyPr>
            <a:normAutofit/>
          </a:bodyPr>
          <a:lstStyle/>
          <a:p>
            <a:pPr algn="ctr"/>
            <a:endParaRPr lang="hu-HU" sz="2800" b="1" cap="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lum bright="85000" contrast="-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539023" cy="6316423"/>
          </a:xfrm>
          <a:prstGeom prst="rect">
            <a:avLst/>
          </a:prstGeom>
        </p:spPr>
      </p:pic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520046" y="393405"/>
            <a:ext cx="6112972" cy="5847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cap="all" dirty="0" smtClean="0"/>
              <a:t>Az iskolában folyó munka időkeretének bemutatása</a:t>
            </a:r>
            <a:endParaRPr lang="hu-HU" b="1" cap="al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18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/>
              <a:t>A Komplex Alapprogram a 1?-4. évfolyamon kerül bevezetésre, majd felmenő rendszerben az 5-8 évfolyamban.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b="1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/>
              <a:t>Délelőtti időkeret</a:t>
            </a:r>
            <a:r>
              <a:rPr lang="hu-HU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Közismereti tárgyak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Szabadon tervezhető foglalkozások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Komplex órák – kereszttantervi tartalmak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hu-HU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/>
              <a:t>Délutáni időkeret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Alprogrami foglalkozások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„Te órád”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hu-HU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hu-HU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810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684068" y="12480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800" b="1" dirty="0">
              <a:solidFill>
                <a:schemeClr val="accent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4068" y="264369"/>
            <a:ext cx="473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cap="all" dirty="0" smtClean="0"/>
              <a:t>Kapcsolódó alprogramok</a:t>
            </a:r>
            <a:endParaRPr lang="hu-HU" sz="2800" b="1" cap="all" dirty="0"/>
          </a:p>
        </p:txBody>
      </p:sp>
    </p:spTree>
    <p:extLst>
      <p:ext uri="{BB962C8B-B14F-4D97-AF65-F5344CB8AC3E}">
        <p14:creationId xmlns:p14="http://schemas.microsoft.com/office/powerpoint/2010/main" xmlns="" val="25511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813561" y="127591"/>
            <a:ext cx="7330439" cy="1520456"/>
          </a:xfrm>
        </p:spPr>
        <p:txBody>
          <a:bodyPr>
            <a:noAutofit/>
          </a:bodyPr>
          <a:lstStyle/>
          <a:p>
            <a:pPr algn="ctr"/>
            <a:r>
              <a:rPr lang="hu-HU" sz="2800" b="1" cap="all" dirty="0" smtClean="0">
                <a:solidFill>
                  <a:prstClr val="black"/>
                </a:solidFill>
                <a:latin typeface="+mn-lt"/>
              </a:rPr>
              <a:t>A kap tanítási-tanulási stratégiához kapcsolódó elemei</a:t>
            </a:r>
            <a:br>
              <a:rPr lang="hu-HU" sz="2800" b="1" cap="all" dirty="0" smtClean="0">
                <a:solidFill>
                  <a:prstClr val="black"/>
                </a:solidFill>
                <a:latin typeface="+mn-lt"/>
              </a:rPr>
            </a:br>
            <a:r>
              <a:rPr lang="hu-HU" sz="1100" b="1" cap="all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hu-HU" sz="1100" b="1" cap="all" dirty="0" smtClean="0">
                <a:solidFill>
                  <a:prstClr val="black"/>
                </a:solidFill>
                <a:latin typeface="+mn-lt"/>
              </a:rPr>
            </a:br>
            <a:r>
              <a:rPr lang="hu-HU" sz="1800" cap="all" dirty="0" smtClean="0">
                <a:solidFill>
                  <a:prstClr val="black"/>
                </a:solidFill>
                <a:latin typeface="+mn-lt"/>
              </a:rPr>
              <a:t>Tájékoztató 33. oldal</a:t>
            </a:r>
            <a:endParaRPr lang="hu-HU" sz="1800" cap="all" dirty="0">
              <a:latin typeface="+mn-lt"/>
            </a:endParaRPr>
          </a:p>
        </p:txBody>
      </p:sp>
      <p:pic>
        <p:nvPicPr>
          <p:cNvPr id="7" name="Tartalom helye 6" descr="New Doc 2019-02-13 09.51.37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3415091" y="594210"/>
            <a:ext cx="4486940" cy="6573345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8333" y="698277"/>
            <a:ext cx="766252" cy="7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7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lum bright="85000" contrast="-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539023" cy="6316423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370480" y="152476"/>
            <a:ext cx="6112971" cy="1097914"/>
          </a:xfrm>
        </p:spPr>
        <p:txBody>
          <a:bodyPr>
            <a:normAutofit/>
          </a:bodyPr>
          <a:lstStyle/>
          <a:p>
            <a:pPr algn="ctr"/>
            <a:r>
              <a:rPr lang="hu-HU" sz="2800" b="1" cap="all" dirty="0" smtClean="0">
                <a:latin typeface="+mn-lt"/>
              </a:rPr>
              <a:t>A DFHT-ÓRÁK ARÁNYA</a:t>
            </a:r>
            <a:br>
              <a:rPr lang="hu-HU" sz="2800" b="1" cap="all" dirty="0" smtClean="0">
                <a:latin typeface="+mn-lt"/>
              </a:rPr>
            </a:br>
            <a:r>
              <a:rPr lang="hu-HU" sz="1600" cap="all" dirty="0" smtClean="0">
                <a:latin typeface="+mn-lt"/>
              </a:rPr>
              <a:t>Tájékoztató 34-37. oldal</a:t>
            </a:r>
            <a:endParaRPr lang="hu-HU" sz="1600" cap="all" dirty="0">
              <a:latin typeface="+mn-lt"/>
            </a:endParaRPr>
          </a:p>
        </p:txBody>
      </p:sp>
      <p:pic>
        <p:nvPicPr>
          <p:cNvPr id="4098" name="Picture 2" descr="C:\Users\spakn\OneDrive\Dokumentumok\Munka\Pályázatok\Koala\Intézményvezetői\New Doc 2019-02-13 09.51.37_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349978" y="68334"/>
            <a:ext cx="2360425" cy="4541656"/>
          </a:xfrm>
          <a:prstGeom prst="rect">
            <a:avLst/>
          </a:prstGeom>
          <a:noFill/>
        </p:spPr>
      </p:pic>
      <p:pic>
        <p:nvPicPr>
          <p:cNvPr id="4099" name="Picture 3" descr="C:\Users\spakn\OneDrive\Dokumentumok\Munka\Pályázatok\Koala\Intézményvezetői\New Doc 2019-02-13 09.51.37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34548" y="2684616"/>
            <a:ext cx="2615614" cy="4540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6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4490</TotalTime>
  <Words>225</Words>
  <Application>Microsoft Office PowerPoint</Application>
  <PresentationFormat>Diavetítés a képernyőre (4:3 oldalarány)</PresentationFormat>
  <Paragraphs>53</Paragraphs>
  <Slides>17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1. dia</vt:lpstr>
      <vt:lpstr>2. dia</vt:lpstr>
      <vt:lpstr>INTÉZMÉNYVEZETŐI TÁJÉKOZTATÓ  A KAP-ISKOLÁK MŰKÖDÉSE ÉS MUNKASZERVEZÉSE</vt:lpstr>
      <vt:lpstr>4. dia</vt:lpstr>
      <vt:lpstr>5. dia</vt:lpstr>
      <vt:lpstr>6. dia</vt:lpstr>
      <vt:lpstr>7. dia</vt:lpstr>
      <vt:lpstr>A kap tanítási-tanulási stratégiához kapcsolódó elemei  Tájékoztató 33. oldal</vt:lpstr>
      <vt:lpstr>A DFHT-ÓRÁK ARÁNYA Tájékoztató 34-37. oldal</vt:lpstr>
      <vt:lpstr>HETI ÓRASZÁMOK</vt:lpstr>
      <vt:lpstr>HETIREND ILLISZTRÁCIÓ tájékoztató 50-53. oldal</vt:lpstr>
      <vt:lpstr>RÁHANGOLÁS</vt:lpstr>
      <vt:lpstr>HETIREND ILLISZTRÁCIÓ tájékoztató 50-53. oldal</vt:lpstr>
      <vt:lpstr>értékelés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Spákné</dc:creator>
  <cp:lastModifiedBy>Dagmar</cp:lastModifiedBy>
  <cp:revision>124</cp:revision>
  <dcterms:created xsi:type="dcterms:W3CDTF">2017-02-10T12:16:28Z</dcterms:created>
  <dcterms:modified xsi:type="dcterms:W3CDTF">2019-02-26T17:01:10Z</dcterms:modified>
</cp:coreProperties>
</file>