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</p:sldMasterIdLst>
  <p:notesMasterIdLst>
    <p:notesMasterId r:id="rId27"/>
  </p:notesMasterIdLst>
  <p:sldIdLst>
    <p:sldId id="262" r:id="rId3"/>
    <p:sldId id="411" r:id="rId4"/>
    <p:sldId id="412" r:id="rId5"/>
    <p:sldId id="413" r:id="rId6"/>
    <p:sldId id="414" r:id="rId7"/>
    <p:sldId id="415" r:id="rId8"/>
    <p:sldId id="416" r:id="rId9"/>
    <p:sldId id="346" r:id="rId10"/>
    <p:sldId id="387" r:id="rId11"/>
    <p:sldId id="388" r:id="rId12"/>
    <p:sldId id="389" r:id="rId13"/>
    <p:sldId id="403" r:id="rId14"/>
    <p:sldId id="401" r:id="rId15"/>
    <p:sldId id="404" r:id="rId16"/>
    <p:sldId id="405" r:id="rId17"/>
    <p:sldId id="406" r:id="rId18"/>
    <p:sldId id="407" r:id="rId19"/>
    <p:sldId id="408" r:id="rId20"/>
    <p:sldId id="409" r:id="rId21"/>
    <p:sldId id="410" r:id="rId22"/>
    <p:sldId id="390" r:id="rId23"/>
    <p:sldId id="391" r:id="rId24"/>
    <p:sldId id="392" r:id="rId25"/>
    <p:sldId id="288" r:id="rId26"/>
  </p:sldIdLst>
  <p:sldSz cx="9144000" cy="6858000" type="screen4x3"/>
  <p:notesSz cx="6858000" cy="9144000"/>
  <p:defaultTextStyle>
    <a:defPPr>
      <a:defRPr lang="hu-HU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B7D593"/>
    <a:srgbClr val="70AC28"/>
    <a:srgbClr val="7FB0D1"/>
    <a:srgbClr val="0062A3"/>
    <a:srgbClr val="F2818F"/>
    <a:srgbClr val="E5021E"/>
    <a:srgbClr val="E6031F"/>
    <a:srgbClr val="FACB7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Világos stílus 3 – 1. jelölőszín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61" autoAdjust="0"/>
    <p:restoredTop sz="83565" autoAdjust="0"/>
  </p:normalViewPr>
  <p:slideViewPr>
    <p:cSldViewPr snapToGrid="0">
      <p:cViewPr varScale="1">
        <p:scale>
          <a:sx n="84" d="100"/>
          <a:sy n="84" d="100"/>
        </p:scale>
        <p:origin x="-4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730C7C7-A142-4927-AE63-9AA9BE672953}" type="datetimeFigureOut">
              <a:rPr lang="hu-HU"/>
              <a:pPr>
                <a:defRPr/>
              </a:pPr>
              <a:t>2019.02.26.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4F46FA8-05A7-4B44-8EB4-67831266549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4BB6C-4695-4594-AD24-4469D1FD79DE}" type="datetime1">
              <a:rPr lang="hu-HU"/>
              <a:pPr>
                <a:defRPr/>
              </a:pPr>
              <a:t>2019.02.26.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6C0E0-5F3D-4F89-A645-37DED3368F3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9BA92-BB7E-42AD-B997-BEF90C447BEA}" type="datetime1">
              <a:rPr lang="hu-HU"/>
              <a:pPr>
                <a:defRPr/>
              </a:pPr>
              <a:t>2019.02.26.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8C05F-5FC0-4600-9FCD-8388FC826F8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A4E30-7ACE-4563-A5D0-535E5101277D}" type="datetime1">
              <a:rPr lang="hu-HU"/>
              <a:pPr>
                <a:defRPr/>
              </a:pPr>
              <a:t>2019.02.26.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C3041-06BC-4B6D-ADC8-EA944C69E69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 txBox="1">
            <a:spLocks/>
          </p:cNvSpPr>
          <p:nvPr userDrawn="1"/>
        </p:nvSpPr>
        <p:spPr>
          <a:xfrm>
            <a:off x="447675" y="44450"/>
            <a:ext cx="4411663" cy="863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hu-HU">
                <a:solidFill>
                  <a:prstClr val="white"/>
                </a:solidFill>
              </a:rPr>
              <a:t>Mintacím szerkesztése</a:t>
            </a:r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CD57439-615F-4059-B28C-1C802E08363A}" type="datetime1">
              <a:rPr lang="hu-HU"/>
              <a:pPr/>
              <a:t>2019.02.26.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F33503-87C3-4ADE-94D3-F863547825CB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700075" cy="936104"/>
          </a:xfrm>
        </p:spPr>
        <p:txBody>
          <a:bodyPr/>
          <a:lstStyle>
            <a:lvl1pPr algn="l">
              <a:defRPr sz="2400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FA157B-BA28-4574-9540-4B4F5E3D508F}" type="datetime1">
              <a:rPr lang="hu-HU"/>
              <a:pPr/>
              <a:t>2019.02.26.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96AE2-DD36-4545-AF4F-76A7EB09E0B0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 txBox="1">
            <a:spLocks/>
          </p:cNvSpPr>
          <p:nvPr userDrawn="1"/>
        </p:nvSpPr>
        <p:spPr>
          <a:xfrm>
            <a:off x="447675" y="44450"/>
            <a:ext cx="4411663" cy="863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hu-HU">
                <a:solidFill>
                  <a:prstClr val="white"/>
                </a:solidFill>
              </a:rPr>
              <a:t>Mintacím szerkesztése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D93E28-6F0B-4008-A568-4B0E276A75A4}" type="datetime1">
              <a:rPr lang="hu-HU"/>
              <a:pPr/>
              <a:t>2019.02.26.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BCFB88-296D-4983-9A8E-F43082992A3F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22C563-409D-4285-8E43-3ECD7461830D}" type="datetime1">
              <a:rPr lang="hu-HU"/>
              <a:pPr/>
              <a:t>2019.02.26.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242B2F-F02D-4DFA-822E-C1F192669EA0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065AD5-D557-4F59-B220-7E1A05B187D6}" type="datetime1">
              <a:rPr lang="hu-HU"/>
              <a:pPr/>
              <a:t>2019.02.26.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6469E2-7462-417C-80C1-42D51CA51E7F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8B2281-1587-44CE-B2BD-A22BDFA64561}" type="datetime1">
              <a:rPr lang="hu-HU"/>
              <a:pPr/>
              <a:t>2019.02.26.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B8D6CD-231A-4FAC-B32C-833884B9CE15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D050F2-AF54-4AFE-99A8-871DA7EF1213}" type="datetime1">
              <a:rPr lang="hu-HU"/>
              <a:pPr/>
              <a:t>2019.02.26.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F81C99-2559-4598-B1EF-52E841E95AEF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19DF1-9F4D-422A-9A34-2C38F7568478}" type="datetime1">
              <a:rPr lang="hu-HU"/>
              <a:pPr>
                <a:defRPr/>
              </a:pPr>
              <a:t>2019.02.26.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4A51C-5207-446A-9246-E455C713C62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9FE0A-E75B-4727-B14A-3E1F135FD4B2}" type="datetime1">
              <a:rPr lang="hu-HU"/>
              <a:pPr>
                <a:defRPr/>
              </a:pPr>
              <a:t>2019.02.26.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7ECED-9FED-4146-9562-0D1AB21B9BF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C0498-98D3-4F3F-B428-CA4691A5E19B}" type="datetime1">
              <a:rPr lang="hu-HU"/>
              <a:pPr>
                <a:defRPr/>
              </a:pPr>
              <a:t>2019.02.26.</a:t>
            </a:fld>
            <a:endParaRPr lang="hu-H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68DEC-809A-43DA-ABAB-6B72386BA55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A99C8-ECB1-479D-9C32-34F8A10B85ED}" type="datetime1">
              <a:rPr lang="hu-HU"/>
              <a:pPr>
                <a:defRPr/>
              </a:pPr>
              <a:t>2019.02.26.</a:t>
            </a:fld>
            <a:endParaRPr lang="hu-H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42870-ABC9-4B83-8F2D-94A0A58E170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91DF7-BB48-43B5-8465-DC82B6C9C5E7}" type="datetime1">
              <a:rPr lang="hu-HU"/>
              <a:pPr>
                <a:defRPr/>
              </a:pPr>
              <a:t>2019.02.26.</a:t>
            </a:fld>
            <a:endParaRPr lang="hu-H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B8073-60B0-4691-9A43-4335E2D4CD2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0BA3F-E25B-458D-B849-53F55EE2D59B}" type="datetime1">
              <a:rPr lang="hu-HU"/>
              <a:pPr>
                <a:defRPr/>
              </a:pPr>
              <a:t>2019.02.26.</a:t>
            </a:fld>
            <a:endParaRPr lang="hu-H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BB05C-DE90-4E5E-8A4C-13638C354F5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CF4F8-B46B-412F-919B-A2EEB70A985E}" type="datetime1">
              <a:rPr lang="hu-HU"/>
              <a:pPr>
                <a:defRPr/>
              </a:pPr>
              <a:t>2019.02.26.</a:t>
            </a:fld>
            <a:endParaRPr lang="hu-H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488E9-C072-4646-B063-5F7F651EB18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u-HU" noProof="0"/>
              <a:t>Kép beszúrásához kattintson az ikonra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D2566-1C0F-4049-889A-25D52078D2D8}" type="datetime1">
              <a:rPr lang="hu-HU"/>
              <a:pPr>
                <a:defRPr/>
              </a:pPr>
              <a:t>2019.02.26.</a:t>
            </a:fld>
            <a:endParaRPr lang="hu-H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70D34-796D-4112-983C-3F60D4D7726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F19101-61C5-4DF8-AB04-E956E1556E45}" type="datetime1">
              <a:rPr lang="hu-HU"/>
              <a:pPr>
                <a:defRPr/>
              </a:pPr>
              <a:t>2019.02.26.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05D5335-C3FA-4ECE-8FAC-1CDD623307D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ransition spd="slow">
    <p:fade/>
  </p:transition>
  <p:hf hdr="0" ft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0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47675" y="44450"/>
            <a:ext cx="4411663" cy="863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13315" name="Szöveg hely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898989"/>
                </a:solidFill>
              </a:defRPr>
            </a:lvl1pPr>
          </a:lstStyle>
          <a:p>
            <a:fld id="{CEE37927-EAB4-4EFA-9C0C-4DD53C73D782}" type="datetime1">
              <a:rPr lang="hu-HU"/>
              <a:pPr/>
              <a:t>2019.02.26.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1DC59605-81F4-4687-B289-968E6169ADFA}" type="slidenum">
              <a:rPr lang="hu-HU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</p:sldLayoutIdLst>
  <p:hf hdr="0" ftr="0"/>
  <p:txStyles>
    <p:titleStyle>
      <a:lvl1pPr algn="l" rtl="0" fontAlgn="base">
        <a:spcBef>
          <a:spcPct val="0"/>
        </a:spcBef>
        <a:spcAft>
          <a:spcPct val="0"/>
        </a:spcAft>
        <a:defRPr sz="2400" b="1" kern="1200" cap="all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92222A-2F40-412C-99FD-573789A2EC2D}" type="datetime1">
              <a:rPr lang="hu-HU"/>
              <a:pPr>
                <a:defRPr/>
              </a:pPr>
              <a:t>2019.02.26.</a:t>
            </a:fld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0C0771-8EDB-4211-8090-D9BC4B83157C}" type="slidenum">
              <a:rPr lang="hu-HU"/>
              <a:pPr>
                <a:defRPr/>
              </a:pPr>
              <a:t>1</a:t>
            </a:fld>
            <a:endParaRPr lang="hu-HU"/>
          </a:p>
        </p:txBody>
      </p:sp>
      <p:sp>
        <p:nvSpPr>
          <p:cNvPr id="2" name="Téglalap 1"/>
          <p:cNvSpPr/>
          <p:nvPr/>
        </p:nvSpPr>
        <p:spPr>
          <a:xfrm>
            <a:off x="1189038" y="457200"/>
            <a:ext cx="7497762" cy="54991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pic>
        <p:nvPicPr>
          <p:cNvPr id="26627" name="Kép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90850" y="2547938"/>
            <a:ext cx="3163888" cy="322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zövegdoboz 3"/>
          <p:cNvSpPr txBox="1"/>
          <p:nvPr/>
        </p:nvSpPr>
        <p:spPr>
          <a:xfrm>
            <a:off x="0" y="733425"/>
            <a:ext cx="9144000" cy="22875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hu-HU" sz="4800" b="1">
                <a:solidFill>
                  <a:srgbClr val="1F4E7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ÉLMÉNYSULI</a:t>
            </a:r>
          </a:p>
          <a:p>
            <a:pPr algn="ctr"/>
            <a:r>
              <a:rPr lang="en-GB" sz="4800" b="1">
                <a:solidFill>
                  <a:srgbClr val="1F4E7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MÉRÉS, ÉRTÉKELÉS, KUTATÁS A KOMPLEX ALAPPROGRAMBAN</a:t>
            </a:r>
            <a:endParaRPr lang="hu-HU" sz="4800" b="1">
              <a:solidFill>
                <a:srgbClr val="1F4E7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0C2526-07BE-437A-912D-8E88A030D819}" type="datetime1">
              <a:rPr lang="hu-HU"/>
              <a:pPr>
                <a:defRPr/>
              </a:pPr>
              <a:t>2019.02.26.</a:t>
            </a:fld>
            <a:endParaRPr lang="hu-H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9EF805-28A2-4670-AFDA-38AC7A6450CD}" type="slidenum">
              <a:rPr lang="hu-HU"/>
              <a:pPr>
                <a:defRPr/>
              </a:pPr>
              <a:t>10</a:t>
            </a:fld>
            <a:endParaRPr lang="hu-HU"/>
          </a:p>
        </p:txBody>
      </p:sp>
      <p:sp>
        <p:nvSpPr>
          <p:cNvPr id="8194" name="Cím 1"/>
          <p:cNvSpPr>
            <a:spLocks noGrp="1"/>
          </p:cNvSpPr>
          <p:nvPr>
            <p:ph type="title"/>
          </p:nvPr>
        </p:nvSpPr>
        <p:spPr>
          <a:xfrm>
            <a:off x="887413" y="234950"/>
            <a:ext cx="7583487" cy="1325563"/>
          </a:xfrm>
        </p:spPr>
        <p:txBody>
          <a:bodyPr rtlCol="0">
            <a:no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hu-HU" sz="4000" b="1" cap="all" spc="3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mbria Math" panose="02040503050406030204" pitchFamily="18" charset="0"/>
                <a:cs typeface="Times New Roman" panose="02020603050405020304" pitchFamily="18" charset="0"/>
              </a:rPr>
              <a:t>Mérési, értékelési, kutatási </a:t>
            </a:r>
            <a:br>
              <a:rPr lang="hu-HU" sz="4000" b="1" cap="all" spc="3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mbria Math" panose="02040503050406030204" pitchFamily="18" charset="0"/>
                <a:cs typeface="Times New Roman" panose="02020603050405020304" pitchFamily="18" charset="0"/>
              </a:rPr>
            </a:br>
            <a:r>
              <a:rPr lang="hu-HU" sz="4000" b="1" cap="all" spc="3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mbria Math" panose="02040503050406030204" pitchFamily="18" charset="0"/>
                <a:cs typeface="Times New Roman" panose="02020603050405020304" pitchFamily="18" charset="0"/>
              </a:rPr>
              <a:t>Események az iskolában </a:t>
            </a:r>
          </a:p>
        </p:txBody>
      </p:sp>
      <p:sp>
        <p:nvSpPr>
          <p:cNvPr id="32771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endParaRPr lang="hu-HU" smtClean="0"/>
          </a:p>
          <a:p>
            <a:endParaRPr lang="hu-HU" smtClean="0"/>
          </a:p>
          <a:p>
            <a:endParaRPr lang="hu-HU" smtClean="0"/>
          </a:p>
          <a:p>
            <a:endParaRPr lang="hu-HU" smtClean="0"/>
          </a:p>
          <a:p>
            <a:endParaRPr lang="hu-HU" smtClean="0"/>
          </a:p>
          <a:p>
            <a:pPr>
              <a:buFont typeface="Arial" charset="0"/>
              <a:buNone/>
            </a:pPr>
            <a:endParaRPr lang="hu-HU" smtClean="0"/>
          </a:p>
          <a:p>
            <a:pPr>
              <a:buFont typeface="Arial" charset="0"/>
              <a:buNone/>
            </a:pPr>
            <a:endParaRPr lang="hu-HU" sz="1000" smtClean="0"/>
          </a:p>
          <a:p>
            <a:pPr>
              <a:buFont typeface="Arial" charset="0"/>
              <a:buNone/>
            </a:pPr>
            <a:endParaRPr lang="hu-HU" sz="1400" smtClean="0"/>
          </a:p>
          <a:p>
            <a:pPr>
              <a:buFont typeface="Arial" charset="0"/>
              <a:buNone/>
            </a:pPr>
            <a:endParaRPr lang="hu-HU" sz="1400" smtClean="0"/>
          </a:p>
        </p:txBody>
      </p:sp>
      <p:cxnSp>
        <p:nvCxnSpPr>
          <p:cNvPr id="6" name="Egyenes összekötő 5"/>
          <p:cNvCxnSpPr/>
          <p:nvPr/>
        </p:nvCxnSpPr>
        <p:spPr>
          <a:xfrm>
            <a:off x="4679950" y="1649413"/>
            <a:ext cx="3698875" cy="0"/>
          </a:xfrm>
          <a:prstGeom prst="line">
            <a:avLst/>
          </a:prstGeom>
          <a:ln w="25400" cap="rnd" cmpd="thinThick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artalom helye 2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325438" y="1450975"/>
            <a:ext cx="8493125" cy="51720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hu-HU" sz="2800" b="1">
                <a:latin typeface="Calibri" pitchFamily="34" charset="0"/>
              </a:rPr>
              <a:t>A program indításakor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hu-HU" sz="2800">
                <a:latin typeface="Calibri" pitchFamily="34" charset="0"/>
              </a:rPr>
              <a:t>interjús beszélgetés az intézményvezetővel az intézmény helyzetéről, felszereltségéről, társadalmi környezetéről, szervezeti működéséről, jellemző pedagógiai nehézségeiről, sikereiről.</a:t>
            </a:r>
            <a:r>
              <a:rPr lang="hu-HU" sz="2800"/>
              <a:t> </a:t>
            </a:r>
            <a:r>
              <a:rPr lang="hu-HU" sz="2800">
                <a:latin typeface="Calibri" pitchFamily="34" charset="0"/>
              </a:rPr>
              <a:t>Az interjúkat a KAK trénerek készítették el (szóban, írásban) az első tréning alkalmával.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hu-HU" sz="2800">
                <a:latin typeface="Calibri" pitchFamily="34" charset="0"/>
              </a:rPr>
              <a:t> pedagógus adatfelvétel a tanárok szakmai tapasztalatairól, terveiről, motivációiról, énhatékonyságáról. (elkészített, beadott feladatok adatainak feldolgozásával)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endParaRPr lang="hu-HU" sz="2800">
              <a:latin typeface="Calibri" pitchFamily="34" charset="0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endParaRPr lang="hu-HU" sz="2800">
              <a:latin typeface="Calibri" pitchFamily="34" charset="0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endParaRPr lang="hu-HU" sz="2800">
              <a:latin typeface="Calibri" pitchFamily="34" charset="0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endParaRPr lang="hu-HU" sz="2800">
              <a:latin typeface="Calibri" pitchFamily="34" charset="0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endParaRPr lang="hu-HU" sz="1000">
              <a:latin typeface="Calibri" pitchFamily="34" charset="0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endParaRPr lang="hu-HU" sz="1400">
              <a:latin typeface="Calibri" pitchFamily="34" charset="0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endParaRPr lang="hu-HU" sz="1400">
              <a:latin typeface="Calibri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78C867-CD89-4DB2-A73B-0A7B814A18A8}" type="datetime1">
              <a:rPr lang="hu-HU"/>
              <a:pPr>
                <a:defRPr/>
              </a:pPr>
              <a:t>2019.02.26.</a:t>
            </a:fld>
            <a:endParaRPr lang="hu-H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B83DE2-B07D-4DA3-A7D3-37C1D3CEE49B}" type="slidenum">
              <a:rPr lang="hu-HU"/>
              <a:pPr>
                <a:defRPr/>
              </a:pPr>
              <a:t>11</a:t>
            </a:fld>
            <a:endParaRPr lang="hu-HU"/>
          </a:p>
        </p:txBody>
      </p:sp>
      <p:sp>
        <p:nvSpPr>
          <p:cNvPr id="8194" name="Cím 1"/>
          <p:cNvSpPr>
            <a:spLocks noGrp="1"/>
          </p:cNvSpPr>
          <p:nvPr>
            <p:ph type="title"/>
          </p:nvPr>
        </p:nvSpPr>
        <p:spPr>
          <a:xfrm>
            <a:off x="868363" y="255588"/>
            <a:ext cx="7583487" cy="1325562"/>
          </a:xfrm>
        </p:spPr>
        <p:txBody>
          <a:bodyPr rtlCol="0">
            <a:no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hu-HU" sz="4000" b="1" cap="all" spc="3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mbria Math" panose="02040503050406030204" pitchFamily="18" charset="0"/>
                <a:cs typeface="Times New Roman" panose="02020603050405020304" pitchFamily="18" charset="0"/>
              </a:rPr>
              <a:t>Mérési, értékelési, kutatási </a:t>
            </a:r>
            <a:br>
              <a:rPr lang="hu-HU" sz="4000" b="1" cap="all" spc="3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mbria Math" panose="02040503050406030204" pitchFamily="18" charset="0"/>
                <a:cs typeface="Times New Roman" panose="02020603050405020304" pitchFamily="18" charset="0"/>
              </a:rPr>
            </a:br>
            <a:r>
              <a:rPr lang="hu-HU" sz="4000" b="1" cap="all" spc="3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mbria Math" panose="02040503050406030204" pitchFamily="18" charset="0"/>
                <a:cs typeface="Times New Roman" panose="02020603050405020304" pitchFamily="18" charset="0"/>
              </a:rPr>
              <a:t>Események az iskolában </a:t>
            </a:r>
          </a:p>
        </p:txBody>
      </p:sp>
      <p:sp>
        <p:nvSpPr>
          <p:cNvPr id="33795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endParaRPr lang="hu-HU" smtClean="0"/>
          </a:p>
          <a:p>
            <a:endParaRPr lang="hu-HU" smtClean="0"/>
          </a:p>
          <a:p>
            <a:endParaRPr lang="hu-HU" smtClean="0"/>
          </a:p>
          <a:p>
            <a:endParaRPr lang="hu-HU" smtClean="0"/>
          </a:p>
          <a:p>
            <a:endParaRPr lang="hu-HU" smtClean="0"/>
          </a:p>
          <a:p>
            <a:pPr>
              <a:buFont typeface="Arial" charset="0"/>
              <a:buNone/>
            </a:pPr>
            <a:endParaRPr lang="hu-HU" smtClean="0"/>
          </a:p>
          <a:p>
            <a:pPr>
              <a:buFont typeface="Arial" charset="0"/>
              <a:buNone/>
            </a:pPr>
            <a:endParaRPr lang="hu-HU" sz="1000" smtClean="0"/>
          </a:p>
          <a:p>
            <a:pPr>
              <a:buFont typeface="Arial" charset="0"/>
              <a:buNone/>
            </a:pPr>
            <a:endParaRPr lang="hu-HU" sz="1400" smtClean="0"/>
          </a:p>
          <a:p>
            <a:pPr>
              <a:buFont typeface="Arial" charset="0"/>
              <a:buNone/>
            </a:pPr>
            <a:endParaRPr lang="hu-HU" sz="1400" smtClean="0"/>
          </a:p>
        </p:txBody>
      </p:sp>
      <p:cxnSp>
        <p:nvCxnSpPr>
          <p:cNvPr id="6" name="Egyenes összekötő 5"/>
          <p:cNvCxnSpPr/>
          <p:nvPr/>
        </p:nvCxnSpPr>
        <p:spPr>
          <a:xfrm>
            <a:off x="4679950" y="1649413"/>
            <a:ext cx="3698875" cy="0"/>
          </a:xfrm>
          <a:prstGeom prst="line">
            <a:avLst/>
          </a:prstGeom>
          <a:ln w="25400" cap="rnd" cmpd="thinThick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artalom helye 2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315913" y="1851025"/>
            <a:ext cx="8493125" cy="51720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hu-HU" sz="2800" b="1">
                <a:latin typeface="Calibri" pitchFamily="34" charset="0"/>
              </a:rPr>
              <a:t>A pedagógus továbbképzéseket követően 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hu-HU" sz="2800">
                <a:latin typeface="Calibri" pitchFamily="34" charset="0"/>
              </a:rPr>
              <a:t>Elégedettség a képzések megszervezésére és az abban közvetített szakmai tartalmakra vonatkozóan (előzetes tájékoztatás, szervezettség, gyakorlati hasznosíthatóság, újszerűség, ellenőrzések módja, képzők munkája, az e-learning megvalósítására vonatkozó tapasztalatok stb, beadott feladatok alapján). – tréneri tapasztalatok felhasználásával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endParaRPr lang="hu-HU" sz="2800">
              <a:latin typeface="Calibri" pitchFamily="34" charset="0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endParaRPr lang="hu-HU" sz="2800">
              <a:latin typeface="Calibri" pitchFamily="34" charset="0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endParaRPr lang="hu-HU" sz="2800">
              <a:latin typeface="Calibri" pitchFamily="34" charset="0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endParaRPr lang="hu-HU" sz="2800">
              <a:latin typeface="Calibri" pitchFamily="34" charset="0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endParaRPr lang="hu-HU" sz="1000">
              <a:latin typeface="Calibri" pitchFamily="34" charset="0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endParaRPr lang="hu-HU" sz="1400">
              <a:latin typeface="Calibri" pitchFamily="34" charset="0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endParaRPr lang="hu-HU" sz="1400">
              <a:latin typeface="Calibri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248658-713E-44B0-BCDA-FA876F7ECCFF}" type="datetime1">
              <a:rPr lang="hu-HU"/>
              <a:pPr>
                <a:defRPr/>
              </a:pPr>
              <a:t>2019.02.26.</a:t>
            </a:fld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A0919-CD79-41A5-86D3-A291E7831AF2}" type="slidenum">
              <a:rPr lang="hu-HU"/>
              <a:pPr>
                <a:defRPr/>
              </a:pPr>
              <a:t>12</a:t>
            </a:fld>
            <a:endParaRPr lang="hu-HU"/>
          </a:p>
        </p:txBody>
      </p:sp>
      <p:sp>
        <p:nvSpPr>
          <p:cNvPr id="71682" name="Cím 5"/>
          <p:cNvSpPr>
            <a:spLocks noGrp="1"/>
          </p:cNvSpPr>
          <p:nvPr>
            <p:ph type="title" idx="4294967295"/>
          </p:nvPr>
        </p:nvSpPr>
        <p:spPr>
          <a:xfrm>
            <a:off x="2401888" y="365125"/>
            <a:ext cx="6113462" cy="1325563"/>
          </a:xfrm>
        </p:spPr>
        <p:txBody>
          <a:bodyPr/>
          <a:lstStyle/>
          <a:p>
            <a:pPr algn="r"/>
            <a:r>
              <a:rPr lang="hu-HU" sz="4000" b="1" smtClean="0">
                <a:solidFill>
                  <a:srgbClr val="0062A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TRÉNERI TAPASZTALATOK SZÁMOKBAN</a:t>
            </a:r>
          </a:p>
        </p:txBody>
      </p:sp>
      <p:sp>
        <p:nvSpPr>
          <p:cNvPr id="71683" name="Tartalom helye 13"/>
          <p:cNvSpPr>
            <a:spLocks noGrp="1"/>
          </p:cNvSpPr>
          <p:nvPr>
            <p:ph idx="4294967295"/>
          </p:nvPr>
        </p:nvSpPr>
        <p:spPr>
          <a:xfrm>
            <a:off x="1362075" y="1446213"/>
            <a:ext cx="7153275" cy="473075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endParaRPr lang="hu-HU" smtClean="0"/>
          </a:p>
          <a:p>
            <a:pPr marL="0" indent="0">
              <a:buFont typeface="Arial" charset="0"/>
              <a:buNone/>
            </a:pPr>
            <a:r>
              <a:rPr lang="hu-HU" smtClean="0"/>
              <a:t>2018. június 18-30. </a:t>
            </a:r>
          </a:p>
          <a:p>
            <a:pPr marL="0" indent="0">
              <a:buFont typeface="Arial" charset="0"/>
              <a:buNone/>
            </a:pPr>
            <a:r>
              <a:rPr lang="hu-HU" smtClean="0"/>
              <a:t>2018. augusztus 21-30.</a:t>
            </a:r>
          </a:p>
          <a:p>
            <a:pPr marL="0" indent="0">
              <a:buFont typeface="Arial" charset="0"/>
              <a:buNone/>
            </a:pPr>
            <a:endParaRPr lang="hu-HU" smtClean="0"/>
          </a:p>
          <a:p>
            <a:pPr marL="0" indent="0">
              <a:buFont typeface="Arial" charset="0"/>
              <a:buNone/>
            </a:pPr>
            <a:r>
              <a:rPr lang="hu-HU" smtClean="0"/>
              <a:t>25 iskolában tartottunk tréninget</a:t>
            </a:r>
          </a:p>
          <a:p>
            <a:pPr marL="0" indent="0"/>
            <a:r>
              <a:rPr lang="hu-HU" smtClean="0"/>
              <a:t> 5 Nyíregyházi Tankerület</a:t>
            </a:r>
          </a:p>
          <a:p>
            <a:pPr marL="0" indent="0"/>
            <a:r>
              <a:rPr lang="hu-HU" smtClean="0"/>
              <a:t>11 Kisvárda Tankerület</a:t>
            </a:r>
          </a:p>
          <a:p>
            <a:pPr marL="0" indent="0"/>
            <a:r>
              <a:rPr lang="hu-HU" smtClean="0"/>
              <a:t>5 Karcag Tankerület</a:t>
            </a:r>
          </a:p>
          <a:p>
            <a:pPr marL="0" indent="0">
              <a:buFont typeface="Arial" charset="0"/>
              <a:buNone/>
            </a:pPr>
            <a:r>
              <a:rPr lang="hu-HU" smtClean="0"/>
              <a:t>20 tréner, 65 tréning ( 30 június, 35 augusztus)</a:t>
            </a:r>
          </a:p>
        </p:txBody>
      </p:sp>
      <p:pic>
        <p:nvPicPr>
          <p:cNvPr id="71684" name="Kép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0038" y="5046663"/>
            <a:ext cx="1223962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2D018B-8B8D-4EE4-9030-2FA007311E41}" type="datetime1">
              <a:rPr lang="hu-HU"/>
              <a:pPr>
                <a:defRPr/>
              </a:pPr>
              <a:t>2019.02.26.</a:t>
            </a:fld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2366DC-AA17-4F24-A145-1DE45F4B0C63}" type="slidenum">
              <a:rPr lang="hu-HU"/>
              <a:pPr>
                <a:defRPr/>
              </a:pPr>
              <a:t>13</a:t>
            </a:fld>
            <a:endParaRPr lang="hu-HU"/>
          </a:p>
        </p:txBody>
      </p:sp>
      <p:sp>
        <p:nvSpPr>
          <p:cNvPr id="696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smtClean="0"/>
          </a:p>
        </p:txBody>
      </p:sp>
      <p:sp>
        <p:nvSpPr>
          <p:cNvPr id="69636" name="Rectangle 4"/>
          <p:cNvSpPr>
            <a:spLocks/>
          </p:cNvSpPr>
          <p:nvPr/>
        </p:nvSpPr>
        <p:spPr bwMode="auto">
          <a:xfrm>
            <a:off x="619125" y="38417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hu-HU" sz="4000" b="1">
                <a:solidFill>
                  <a:srgbClr val="0062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 Light" pitchFamily="34" charset="0"/>
              </a:rPr>
              <a:t>TRÉNERI VÉLEMÉNYEK ÖSSZEGZÉSE</a:t>
            </a:r>
            <a:br>
              <a:rPr lang="hu-HU" sz="4000" b="1">
                <a:solidFill>
                  <a:srgbClr val="0062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 Light" pitchFamily="34" charset="0"/>
              </a:rPr>
            </a:br>
            <a:r>
              <a:rPr lang="hu-HU" sz="4000" b="1">
                <a:solidFill>
                  <a:srgbClr val="0062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 Light" pitchFamily="34" charset="0"/>
              </a:rPr>
              <a:t>KAK</a:t>
            </a:r>
          </a:p>
        </p:txBody>
      </p:sp>
      <p:sp>
        <p:nvSpPr>
          <p:cNvPr id="69638" name="Rectangle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hu-HU" sz="2000" smtClean="0"/>
              <a:t>A trénerek szerint a program tartalma, módszerei jelentős mértékben hozzájárultak a célok eléréséhez</a:t>
            </a:r>
          </a:p>
          <a:p>
            <a:pPr algn="just">
              <a:lnSpc>
                <a:spcPct val="80000"/>
              </a:lnSpc>
            </a:pPr>
            <a:r>
              <a:rPr lang="hu-HU" sz="2000" smtClean="0"/>
              <a:t>Legnépszerűbb feladatok: tréning feladatok (pedagógiai kulisszatitkok, én vagyok az egyetlen, építsünk iskolát, egy lépéssel közelebb)</a:t>
            </a:r>
          </a:p>
          <a:p>
            <a:pPr algn="just">
              <a:lnSpc>
                <a:spcPct val="80000"/>
              </a:lnSpc>
            </a:pPr>
            <a:r>
              <a:rPr lang="hu-HU" sz="2000" smtClean="0"/>
              <a:t>Résztvevők motiváltsága: 4,3 (ötfokú skála), a résztvevők többsége motivált volt. Ok: egy újabb képzés, ami után nem fog történni semmi. Már várták a szünetet, évkezdéssel kapcsolatos teendők. A tréning végére jellemzően nőtt az érdeklődés.</a:t>
            </a:r>
          </a:p>
          <a:p>
            <a:pPr algn="just">
              <a:lnSpc>
                <a:spcPct val="80000"/>
              </a:lnSpc>
            </a:pPr>
            <a:r>
              <a:rPr lang="hu-HU" sz="2000" smtClean="0"/>
              <a:t>Egyetlen esetben sem volt zavaró, hogy az intézményvezető jelen volt a tréningen, sőt inkább segítséget jelentett.</a:t>
            </a:r>
          </a:p>
          <a:p>
            <a:pPr algn="just">
              <a:lnSpc>
                <a:spcPct val="80000"/>
              </a:lnSpc>
            </a:pPr>
            <a:r>
              <a:rPr lang="hu-HU" sz="2000" smtClean="0"/>
              <a:t>Probléma: ha nem voltak megfelelően tájékozottak (beadandó feladatok, regisztrációs problémák, nagy meleg, internetes hozzáférés, hozzárendelések)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EBD994-C8CF-424A-8FFA-5E747DF227B2}" type="datetime1">
              <a:rPr lang="hu-HU"/>
              <a:pPr>
                <a:defRPr/>
              </a:pPr>
              <a:t>2019.02.26.</a:t>
            </a:fld>
            <a:endParaRPr lang="hu-H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4E3AF7-2492-48C8-AAF4-8F345A77336A}" type="slidenum">
              <a:rPr lang="hu-HU"/>
              <a:pPr>
                <a:defRPr/>
              </a:pPr>
              <a:t>14</a:t>
            </a:fld>
            <a:endParaRPr lang="hu-HU"/>
          </a:p>
        </p:txBody>
      </p:sp>
      <p:sp>
        <p:nvSpPr>
          <p:cNvPr id="972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u-HU" sz="4000" b="1" smtClean="0">
                <a:solidFill>
                  <a:srgbClr val="0062A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TRÉNERI VÉLEMÉNYEK DFHT</a:t>
            </a:r>
          </a:p>
        </p:txBody>
      </p:sp>
      <p:sp>
        <p:nvSpPr>
          <p:cNvPr id="9728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hu-HU" sz="2000" smtClean="0"/>
              <a:t>Minden tréner szerint a program tartalma, módszerei teljes mértékben hozzájárultak a célok eléréséhez.</a:t>
            </a:r>
          </a:p>
          <a:p>
            <a:pPr algn="just">
              <a:lnSpc>
                <a:spcPct val="80000"/>
              </a:lnSpc>
            </a:pPr>
            <a:r>
              <a:rPr lang="hu-HU" sz="2000" smtClean="0"/>
              <a:t>Legnépszerűbb feladatok: (nyári rajz, darabolt négyszögek, bingó, tücsök és a hangya, mestertervező, szimulált órák, ablak-módszer, nevelési szituációk – nyílt végű feladatok)</a:t>
            </a:r>
          </a:p>
          <a:p>
            <a:pPr algn="just">
              <a:lnSpc>
                <a:spcPct val="80000"/>
              </a:lnSpc>
            </a:pPr>
            <a:r>
              <a:rPr lang="hu-HU" sz="2000" smtClean="0"/>
              <a:t>Résztvevők motiváltsága: 4,1 a résztvevők többsége motivált volt. Ez volt a nyári szabadság előtti utolsó tréning, nehéz volt a nyílt végű kérdések megfogalmazása</a:t>
            </a:r>
          </a:p>
          <a:p>
            <a:pPr algn="just">
              <a:lnSpc>
                <a:spcPct val="80000"/>
              </a:lnSpc>
            </a:pPr>
            <a:r>
              <a:rPr lang="hu-HU" sz="2000" smtClean="0"/>
              <a:t>Itt sem volt zavaró, ha az intézményvezető jelent volt, inkább örültek annak, hogy ő is együttdolgozik velük.</a:t>
            </a:r>
          </a:p>
          <a:p>
            <a:pPr algn="just">
              <a:lnSpc>
                <a:spcPct val="80000"/>
              </a:lnSpc>
            </a:pPr>
            <a:r>
              <a:rPr lang="hu-HU" sz="2000" smtClean="0"/>
              <a:t>Probléma: Nem volt, eleinte előfordult, hogy szkeptikusak voltak a módszerrel kapcsolatosan „csodamódszer”, de a tréningek végére sikerült megismerni a DFHT módszerét. A beadandó feladatok egyetlen esetben sem jelentettek problémát.</a:t>
            </a:r>
          </a:p>
          <a:p>
            <a:pPr algn="just">
              <a:lnSpc>
                <a:spcPct val="80000"/>
              </a:lnSpc>
            </a:pPr>
            <a:endParaRPr lang="hu-HU" sz="2000" smtClean="0"/>
          </a:p>
          <a:p>
            <a:pPr algn="just">
              <a:lnSpc>
                <a:spcPct val="80000"/>
              </a:lnSpc>
            </a:pPr>
            <a:endParaRPr lang="hu-HU" sz="2000" smtClean="0"/>
          </a:p>
          <a:p>
            <a:pPr algn="just">
              <a:lnSpc>
                <a:spcPct val="80000"/>
              </a:lnSpc>
            </a:pPr>
            <a:endParaRPr lang="hu-HU" sz="2000" smtClean="0"/>
          </a:p>
          <a:p>
            <a:pPr>
              <a:lnSpc>
                <a:spcPct val="80000"/>
              </a:lnSpc>
            </a:pPr>
            <a:endParaRPr lang="hu-HU" sz="20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17E8CE-4984-4C5A-B661-2DD0092BD388}" type="datetime1">
              <a:rPr lang="hu-HU"/>
              <a:pPr>
                <a:defRPr/>
              </a:pPr>
              <a:t>2019.02.26.</a:t>
            </a:fld>
            <a:endParaRPr lang="hu-H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4BC58E-188C-44D3-A330-C308AE2B4FD6}" type="slidenum">
              <a:rPr lang="hu-HU"/>
              <a:pPr>
                <a:defRPr/>
              </a:pPr>
              <a:t>15</a:t>
            </a:fld>
            <a:endParaRPr lang="hu-HU"/>
          </a:p>
        </p:txBody>
      </p:sp>
      <p:sp>
        <p:nvSpPr>
          <p:cNvPr id="983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u-HU" sz="4000" b="1" smtClean="0">
                <a:solidFill>
                  <a:srgbClr val="0062A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TRÉNERI VÉLEMÉNYEK –ÉLETGYAKORLAT ALAPÚ ALPROGRAM</a:t>
            </a:r>
          </a:p>
        </p:txBody>
      </p:sp>
      <p:sp>
        <p:nvSpPr>
          <p:cNvPr id="9830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hu-HU" sz="2000" smtClean="0"/>
              <a:t>A trénerek szerint az alprogram tartalma jelentős mértékben hozzájárul a cél eléréséhez, bár hosszúnak találták az elméleti részt és több, konkrét gyakorlatot javasoltak beépíteni az alprogramba. Ezeket a javaslatokat, a további tréningeken már megvalósítani kívánjuk.</a:t>
            </a:r>
          </a:p>
          <a:p>
            <a:pPr algn="just">
              <a:lnSpc>
                <a:spcPct val="80000"/>
              </a:lnSpc>
            </a:pPr>
            <a:r>
              <a:rPr lang="hu-HU" sz="2000" smtClean="0"/>
              <a:t>Legnépszerűbb feladatok: konkrét tanórák megbeszélése, óravázlatok közös elkészítése, szakértői mozaik, identitáscsillag, hajlított véleményvonal. Jellemzően a trénerek kihagyták az intézményi dokumentumok elemzését, nem tartották az alprogramhoz kapcsolhatónak.</a:t>
            </a:r>
          </a:p>
          <a:p>
            <a:pPr algn="just">
              <a:lnSpc>
                <a:spcPct val="80000"/>
              </a:lnSpc>
            </a:pPr>
            <a:r>
              <a:rPr lang="hu-HU" sz="2000" smtClean="0"/>
              <a:t>Résztvevők motiváltsága: 4,0 a résztvevők többsége motivált volt, főként a konkrét órák elemzésénél volt ez észlelhető</a:t>
            </a:r>
          </a:p>
          <a:p>
            <a:pPr algn="just">
              <a:lnSpc>
                <a:spcPct val="80000"/>
              </a:lnSpc>
            </a:pPr>
            <a:r>
              <a:rPr lang="hu-HU" sz="2000" smtClean="0"/>
              <a:t>Probléma: A trénerek javasolták a kézikönyv átdolgozását.</a:t>
            </a:r>
          </a:p>
          <a:p>
            <a:pPr algn="just">
              <a:lnSpc>
                <a:spcPct val="80000"/>
              </a:lnSpc>
            </a:pPr>
            <a:r>
              <a:rPr lang="hu-HU" sz="2000" smtClean="0"/>
              <a:t>Az intézményvezetők jelenléte segítette a feladatok megoldását, óravázlatok elkészítését, kimondottan hasznosnak tartották a résztvevők.</a:t>
            </a:r>
          </a:p>
          <a:p>
            <a:pPr algn="just">
              <a:lnSpc>
                <a:spcPct val="80000"/>
              </a:lnSpc>
            </a:pPr>
            <a:endParaRPr lang="hu-HU" sz="2000" smtClean="0"/>
          </a:p>
          <a:p>
            <a:pPr algn="just">
              <a:lnSpc>
                <a:spcPct val="80000"/>
              </a:lnSpc>
            </a:pPr>
            <a:endParaRPr lang="hu-HU" sz="20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78F8AF-C650-4FE6-AC8C-4ACA426B724D}" type="datetime1">
              <a:rPr lang="hu-HU"/>
              <a:pPr>
                <a:defRPr/>
              </a:pPr>
              <a:t>2019.02.26.</a:t>
            </a:fld>
            <a:endParaRPr lang="hu-H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EF9CE6-0972-4C3A-9003-4B77B5455321}" type="slidenum">
              <a:rPr lang="hu-HU"/>
              <a:pPr>
                <a:defRPr/>
              </a:pPr>
              <a:t>16</a:t>
            </a:fld>
            <a:endParaRPr lang="hu-HU"/>
          </a:p>
        </p:txBody>
      </p:sp>
      <p:sp>
        <p:nvSpPr>
          <p:cNvPr id="993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u-HU" sz="4000" b="1" smtClean="0">
                <a:solidFill>
                  <a:srgbClr val="0062A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TRÉNERI VÉLEMÉNYEK – MŰVÉSZETALAPÚ ALPROGRAM</a:t>
            </a:r>
          </a:p>
        </p:txBody>
      </p:sp>
      <p:sp>
        <p:nvSpPr>
          <p:cNvPr id="9933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hu-HU" sz="2400" smtClean="0"/>
              <a:t>Minden tréner szerint a program tartalma, módszerei teljes mértékben hozzájárultak a célok eléréséhez.</a:t>
            </a:r>
          </a:p>
          <a:p>
            <a:pPr algn="just">
              <a:lnSpc>
                <a:spcPct val="80000"/>
              </a:lnSpc>
            </a:pPr>
            <a:r>
              <a:rPr lang="hu-HU" sz="2400" smtClean="0"/>
              <a:t>Legnépszerűbb feladatok: ötletmátrix, pályaorientációs feladatok, interjúztató feladatok. Mivel a kézikönyv inkább vázlat volt, ezért a trénereknek nagy volt a szabadságuk. Javaslat pontosabb és részletesebb feladatleírások a kézikönyvekbe.</a:t>
            </a:r>
          </a:p>
          <a:p>
            <a:pPr algn="just">
              <a:lnSpc>
                <a:spcPct val="80000"/>
              </a:lnSpc>
            </a:pPr>
            <a:r>
              <a:rPr lang="hu-HU" sz="2400" smtClean="0"/>
              <a:t>Résztvevők motiváltsága 4,7. Az új módszerek iránt nagy volt az érdeklődés.</a:t>
            </a:r>
          </a:p>
          <a:p>
            <a:pPr algn="just">
              <a:lnSpc>
                <a:spcPct val="80000"/>
              </a:lnSpc>
            </a:pPr>
            <a:r>
              <a:rPr lang="hu-HU" sz="2400" smtClean="0"/>
              <a:t>Az intézményvezetők két helyen vettek részt a tréningen. Itt sem volt semmi gond ebből.</a:t>
            </a:r>
          </a:p>
          <a:p>
            <a:pPr algn="just">
              <a:lnSpc>
                <a:spcPct val="80000"/>
              </a:lnSpc>
            </a:pPr>
            <a:r>
              <a:rPr lang="hu-HU" sz="2400" smtClean="0"/>
              <a:t>Probléma: Nem volt jellemző probléma</a:t>
            </a:r>
          </a:p>
          <a:p>
            <a:pPr algn="just">
              <a:lnSpc>
                <a:spcPct val="80000"/>
              </a:lnSpc>
            </a:pPr>
            <a:endParaRPr lang="hu-HU" sz="24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053C82-7586-465F-A477-DEB01C8469FC}" type="datetime1">
              <a:rPr lang="hu-HU"/>
              <a:pPr>
                <a:defRPr/>
              </a:pPr>
              <a:t>2019.02.26.</a:t>
            </a:fld>
            <a:endParaRPr lang="hu-H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829062-2F6A-44C6-933B-E840C65FEDA1}" type="slidenum">
              <a:rPr lang="hu-HU"/>
              <a:pPr>
                <a:defRPr/>
              </a:pPr>
              <a:t>17</a:t>
            </a:fld>
            <a:endParaRPr lang="hu-HU"/>
          </a:p>
        </p:txBody>
      </p:sp>
      <p:sp>
        <p:nvSpPr>
          <p:cNvPr id="1013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u-HU" sz="4000" b="1" smtClean="0">
                <a:solidFill>
                  <a:srgbClr val="0062A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TRÉNERI VÉLEMÉNYEK – LOGIKA ALAPÚ ALPROGRAM</a:t>
            </a:r>
          </a:p>
        </p:txBody>
      </p:sp>
      <p:sp>
        <p:nvSpPr>
          <p:cNvPr id="1013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70000"/>
              </a:lnSpc>
            </a:pPr>
            <a:r>
              <a:rPr lang="hu-HU" sz="2400" smtClean="0"/>
              <a:t>Minden tréner szerint a program tartalma, módszerei teljes mértékben hozzájárultak a célok eléréséhez.</a:t>
            </a:r>
          </a:p>
          <a:p>
            <a:pPr algn="just">
              <a:lnSpc>
                <a:spcPct val="70000"/>
              </a:lnSpc>
            </a:pPr>
            <a:r>
              <a:rPr lang="hu-HU" sz="2400" smtClean="0"/>
              <a:t>Legnépszerűbb feladatok: játékok Dienes készlettel, tangram, oware, kártyajátékok, táblás játékok, vizualitást fejlesztő feladatok, kreativitást- fejlesztő kooperatív feladatok.</a:t>
            </a:r>
          </a:p>
          <a:p>
            <a:pPr algn="just">
              <a:lnSpc>
                <a:spcPct val="70000"/>
              </a:lnSpc>
            </a:pPr>
            <a:r>
              <a:rPr lang="hu-HU" sz="2400" smtClean="0"/>
              <a:t>Változtatási javaslat: Minden feladatnál fontos lenne feltüntetni a megoldó kulcsokat.</a:t>
            </a:r>
          </a:p>
          <a:p>
            <a:pPr algn="just">
              <a:lnSpc>
                <a:spcPct val="70000"/>
              </a:lnSpc>
            </a:pPr>
            <a:r>
              <a:rPr lang="hu-HU" sz="2400" smtClean="0"/>
              <a:t>Résztvevők motiváltsága: 4,8. Szinte nem volt olyan résztvevő, aki ne lett volna motivált.</a:t>
            </a:r>
          </a:p>
          <a:p>
            <a:pPr algn="just">
              <a:lnSpc>
                <a:spcPct val="70000"/>
              </a:lnSpc>
            </a:pPr>
            <a:r>
              <a:rPr lang="hu-HU" sz="2400" smtClean="0"/>
              <a:t>Probléma a képzési felületet a résztvevők egy része nem tudta elérni, ezért az online leckék tartalmára nem lehetett építeni.</a:t>
            </a:r>
          </a:p>
          <a:p>
            <a:pPr algn="just">
              <a:lnSpc>
                <a:spcPct val="70000"/>
              </a:lnSpc>
            </a:pPr>
            <a:endParaRPr lang="hu-HU" sz="24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BBC871-6C4C-4B19-8312-04DA0FED82C8}" type="datetime1">
              <a:rPr lang="hu-HU"/>
              <a:pPr>
                <a:defRPr/>
              </a:pPr>
              <a:t>2019.02.26.</a:t>
            </a:fld>
            <a:endParaRPr lang="hu-H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84CE06-AD87-4CA5-B9FD-64DEEE0177CD}" type="slidenum">
              <a:rPr lang="hu-HU"/>
              <a:pPr>
                <a:defRPr/>
              </a:pPr>
              <a:t>18</a:t>
            </a:fld>
            <a:endParaRPr lang="hu-HU"/>
          </a:p>
        </p:txBody>
      </p:sp>
      <p:sp>
        <p:nvSpPr>
          <p:cNvPr id="1024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u-HU" sz="4000" b="1" smtClean="0">
                <a:solidFill>
                  <a:srgbClr val="0062A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TRÉNERI VÉLEMÉNYEK – DIGITÁLIS ALPROGRAM</a:t>
            </a:r>
          </a:p>
        </p:txBody>
      </p:sp>
      <p:sp>
        <p:nvSpPr>
          <p:cNvPr id="10240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hu-HU" sz="2400" smtClean="0"/>
              <a:t>A trénerek szerint az alprogram tartalma jelentős mértékben hozzájárul a cél eléréséhez, de a képzésre szánt időt kevesellték.</a:t>
            </a:r>
          </a:p>
          <a:p>
            <a:pPr algn="just">
              <a:lnSpc>
                <a:spcPct val="80000"/>
              </a:lnSpc>
            </a:pPr>
            <a:r>
              <a:rPr lang="hu-HU" sz="2400" smtClean="0"/>
              <a:t>Legnépszerűbb feladatok: kollaboratív alkalmazások (Google Drive), Padlet, tankocka, szófelhő, Redmenta</a:t>
            </a:r>
          </a:p>
          <a:p>
            <a:pPr algn="just">
              <a:lnSpc>
                <a:spcPct val="80000"/>
              </a:lnSpc>
            </a:pPr>
            <a:r>
              <a:rPr lang="hu-HU" sz="2400" smtClean="0"/>
              <a:t>Résztvevői motiváltság: 4,2 A résztvevők többsége motivált volt.</a:t>
            </a:r>
          </a:p>
          <a:p>
            <a:pPr algn="just">
              <a:lnSpc>
                <a:spcPct val="80000"/>
              </a:lnSpc>
            </a:pPr>
            <a:r>
              <a:rPr lang="hu-HU" sz="2400" smtClean="0"/>
              <a:t>Intézményvezető nem vett részt ezeken a tréningeken.</a:t>
            </a:r>
          </a:p>
          <a:p>
            <a:pPr algn="just">
              <a:lnSpc>
                <a:spcPct val="80000"/>
              </a:lnSpc>
            </a:pPr>
            <a:r>
              <a:rPr lang="hu-HU" sz="2400" smtClean="0"/>
              <a:t>Probléma volt, ha nem számítógépes teremben volt a tréning vagy nem volt internetes elérhetőség, az eltérő mértékű előzetes ismeretek miatt kevés volt az idő a feladatokra.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B740A3A-BF5E-42A7-AE4C-51DC662C077B}" type="datetime1">
              <a:rPr lang="hu-HU"/>
              <a:pPr>
                <a:defRPr/>
              </a:pPr>
              <a:t>2019.02.26.</a:t>
            </a:fld>
            <a:endParaRPr lang="hu-H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214C6-55FE-4B65-B94E-CCD4EB72D12F}" type="slidenum">
              <a:rPr lang="hu-HU"/>
              <a:pPr>
                <a:defRPr/>
              </a:pPr>
              <a:t>19</a:t>
            </a:fld>
            <a:endParaRPr lang="hu-HU"/>
          </a:p>
        </p:txBody>
      </p:sp>
      <p:sp>
        <p:nvSpPr>
          <p:cNvPr id="1034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u-HU" sz="4000" b="1" smtClean="0">
                <a:solidFill>
                  <a:srgbClr val="0062A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TRÉNERI VÉLEMÉNYEK – TESTMOZGÁS ALAPÚ ALPROGRAM</a:t>
            </a:r>
          </a:p>
        </p:txBody>
      </p:sp>
      <p:sp>
        <p:nvSpPr>
          <p:cNvPr id="10342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70000"/>
              </a:lnSpc>
            </a:pPr>
            <a:r>
              <a:rPr lang="hu-HU" sz="2400" smtClean="0"/>
              <a:t>Minden tréner szerint a program tartalma, módszerei teljes mértékben hozzájárultak a célok eléréséhez.</a:t>
            </a:r>
          </a:p>
          <a:p>
            <a:pPr algn="just">
              <a:lnSpc>
                <a:spcPct val="70000"/>
              </a:lnSpc>
            </a:pPr>
            <a:r>
              <a:rPr lang="hu-HU" sz="2400" smtClean="0"/>
              <a:t>Legnépszerűbb feladatok: tantárgyak közötti kapcsolódást bemutató feladatok, bemutatkozás különböző szempontok szerint, tanítási órákon történő testmozgás lehetőségeinek alkalmazása.</a:t>
            </a:r>
          </a:p>
          <a:p>
            <a:pPr algn="just">
              <a:lnSpc>
                <a:spcPct val="70000"/>
              </a:lnSpc>
            </a:pPr>
            <a:r>
              <a:rPr lang="hu-HU" sz="2400" smtClean="0"/>
              <a:t>Résztvevői motiváltság: 4,4 , azaz szinte alig volt olyan résztvevő, aki ne lett volna motivált</a:t>
            </a:r>
          </a:p>
          <a:p>
            <a:pPr algn="just">
              <a:lnSpc>
                <a:spcPct val="70000"/>
              </a:lnSpc>
            </a:pPr>
            <a:r>
              <a:rPr lang="hu-HU" sz="2400" smtClean="0"/>
              <a:t>Nem jelentett problémát, hogy az intézményvezető részt vett a tréningen.</a:t>
            </a:r>
          </a:p>
          <a:p>
            <a:pPr algn="just">
              <a:lnSpc>
                <a:spcPct val="70000"/>
              </a:lnSpc>
            </a:pPr>
            <a:r>
              <a:rPr lang="hu-HU" sz="2400" smtClean="0"/>
              <a:t>Probléma a feladatok egy része a testnevelés tanítás módszertani részével foglalkozott, ez nehéz volt azok számára, akik nem tanítanak testnevelést.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DCF824-DE0D-4749-A348-F69319CBF3E5}" type="datetime1">
              <a:rPr lang="hu-HU"/>
              <a:pPr>
                <a:defRPr/>
              </a:pPr>
              <a:t>2019.02.26.</a:t>
            </a:fld>
            <a:endParaRPr lang="hu-H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6D25D9-3EF3-4DAA-9B7D-31B122B4BC90}" type="slidenum">
              <a:rPr lang="hu-HU"/>
              <a:pPr>
                <a:defRPr/>
              </a:pPr>
              <a:t>2</a:t>
            </a:fld>
            <a:endParaRPr lang="hu-HU"/>
          </a:p>
        </p:txBody>
      </p:sp>
      <p:sp>
        <p:nvSpPr>
          <p:cNvPr id="1064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u-HU" sz="4000" b="1" smtClean="0">
                <a:solidFill>
                  <a:srgbClr val="0062A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ÉLMÉNYSULI</a:t>
            </a:r>
          </a:p>
        </p:txBody>
      </p:sp>
      <p:sp>
        <p:nvSpPr>
          <p:cNvPr id="10649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Arial" charset="0"/>
              <a:buNone/>
            </a:pPr>
            <a:r>
              <a:rPr lang="hu-HU" smtClean="0"/>
              <a:t>A Komplex Alapprogram jelszava: </a:t>
            </a:r>
          </a:p>
          <a:p>
            <a:pPr algn="just">
              <a:buFont typeface="Arial" charset="0"/>
              <a:buNone/>
            </a:pPr>
            <a:r>
              <a:rPr lang="hu-HU" smtClean="0"/>
              <a:t>„Tanulni élmény” – élményalapú tanulás, helye az Élménysuli</a:t>
            </a:r>
          </a:p>
          <a:p>
            <a:pPr algn="just">
              <a:buFont typeface="Arial" charset="0"/>
              <a:buNone/>
            </a:pPr>
            <a:r>
              <a:rPr lang="hu-HU" smtClean="0"/>
              <a:t>Alapelve:</a:t>
            </a:r>
          </a:p>
          <a:p>
            <a:pPr algn="just"/>
            <a:r>
              <a:rPr lang="hu-HU" smtClean="0"/>
              <a:t>Tanulók aktív órai részvételének biztosítása, támogatása </a:t>
            </a:r>
          </a:p>
          <a:p>
            <a:pPr algn="just"/>
            <a:r>
              <a:rPr lang="hu-HU" smtClean="0"/>
              <a:t>Élményhez juttatás, diáknak, tanárnak</a:t>
            </a:r>
          </a:p>
          <a:p>
            <a:pPr algn="just"/>
            <a:r>
              <a:rPr lang="hu-HU" smtClean="0"/>
              <a:t>Interaktív, a tanulók bevonásán alapuló kreatív feladatmegoldás, együtt tanulás</a:t>
            </a:r>
          </a:p>
        </p:txBody>
      </p:sp>
    </p:spTree>
  </p:cSld>
  <p:clrMapOvr>
    <a:masterClrMapping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3BC2FF-4411-486E-B878-2D1A30AF4C92}" type="datetime1">
              <a:rPr lang="hu-HU"/>
              <a:pPr>
                <a:defRPr/>
              </a:pPr>
              <a:t>2019.02.26.</a:t>
            </a:fld>
            <a:endParaRPr lang="hu-H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64BFAF-6902-4F93-B069-36ED795A4915}" type="slidenum">
              <a:rPr lang="hu-HU"/>
              <a:pPr>
                <a:defRPr/>
              </a:pPr>
              <a:t>20</a:t>
            </a:fld>
            <a:endParaRPr lang="hu-HU"/>
          </a:p>
        </p:txBody>
      </p:sp>
      <p:sp>
        <p:nvSpPr>
          <p:cNvPr id="1044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u-HU" sz="4000" b="1" smtClean="0">
                <a:solidFill>
                  <a:srgbClr val="0062A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TRÉNERI VÉLEMÉNYEK ÖSSZEGZÉSE</a:t>
            </a:r>
          </a:p>
        </p:txBody>
      </p:sp>
      <p:sp>
        <p:nvSpPr>
          <p:cNvPr id="10445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hu-HU" sz="2000" smtClean="0"/>
              <a:t>A program tartalma, módszerei szinte teljes mértékben hozzájárulnak a program céljainak megvalósításához. Az esetleges hiányosságokat, észrevételeket javítjuk és a kézikönyveket ezeknek megfelelően készítjük el.</a:t>
            </a:r>
          </a:p>
          <a:p>
            <a:pPr algn="just">
              <a:lnSpc>
                <a:spcPct val="80000"/>
              </a:lnSpc>
            </a:pPr>
            <a:r>
              <a:rPr lang="hu-HU" sz="2000" smtClean="0"/>
              <a:t>Nem volt gond a résztvevők motiváltságával, jellemzően jó hangulatú, élményszerű tréningek voltak.</a:t>
            </a:r>
          </a:p>
          <a:p>
            <a:pPr algn="just">
              <a:lnSpc>
                <a:spcPct val="80000"/>
              </a:lnSpc>
            </a:pPr>
            <a:r>
              <a:rPr lang="hu-HU" sz="2000" smtClean="0"/>
              <a:t>Szerencsés volt, ha egy tréner többször is ugyanazzal a csoporttal találkozott, a második, harmadik találkozás hatékonyabb volt.</a:t>
            </a:r>
          </a:p>
          <a:p>
            <a:pPr algn="just">
              <a:lnSpc>
                <a:spcPct val="80000"/>
              </a:lnSpc>
            </a:pPr>
            <a:r>
              <a:rPr lang="hu-HU" sz="2000" smtClean="0"/>
              <a:t>Sehol nem jelentett problémát, ha az intézményvezető részt vett a tréningen.</a:t>
            </a:r>
          </a:p>
          <a:p>
            <a:pPr algn="just">
              <a:lnSpc>
                <a:spcPct val="80000"/>
              </a:lnSpc>
            </a:pPr>
            <a:r>
              <a:rPr lang="hu-HU" sz="2000" smtClean="0"/>
              <a:t>Jellemzően a pedagógusok elfogadták, hogy beadandó feladatokat kell készíteniük, főként, hogy a feladatmegoldásokat megbeszélték, gyakorolták, így kompetenciafejlesztésként értelmezték és törekedtek annak időben történő elkészítésére. Jellemző volt, hogy a beadás előtt a trénereknek elküldték véleményezésre és ezek után töltötték azokat fel.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C99A49-7B37-479F-91A1-900B51AD5A0C}" type="datetime1">
              <a:rPr lang="hu-HU"/>
              <a:pPr>
                <a:defRPr/>
              </a:pPr>
              <a:t>2019.02.26.</a:t>
            </a:fld>
            <a:endParaRPr lang="hu-H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4414B0-9BBB-4BAF-836B-9F4F72EB0282}" type="slidenum">
              <a:rPr lang="hu-HU"/>
              <a:pPr>
                <a:defRPr/>
              </a:pPr>
              <a:t>21</a:t>
            </a:fld>
            <a:endParaRPr lang="hu-HU"/>
          </a:p>
        </p:txBody>
      </p:sp>
      <p:sp>
        <p:nvSpPr>
          <p:cNvPr id="8194" name="Cím 1"/>
          <p:cNvSpPr>
            <a:spLocks noGrp="1"/>
          </p:cNvSpPr>
          <p:nvPr>
            <p:ph type="title"/>
          </p:nvPr>
        </p:nvSpPr>
        <p:spPr>
          <a:xfrm>
            <a:off x="887413" y="234950"/>
            <a:ext cx="7583487" cy="1325563"/>
          </a:xfrm>
        </p:spPr>
        <p:txBody>
          <a:bodyPr rtlCol="0">
            <a:no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hu-HU" sz="4000" b="1" cap="all" spc="3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mbria Math" panose="02040503050406030204" pitchFamily="18" charset="0"/>
                <a:cs typeface="Times New Roman" panose="02020603050405020304" pitchFamily="18" charset="0"/>
              </a:rPr>
              <a:t>Mérési, értékelési, kutatási </a:t>
            </a:r>
            <a:br>
              <a:rPr lang="hu-HU" sz="4000" b="1" cap="all" spc="3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mbria Math" panose="02040503050406030204" pitchFamily="18" charset="0"/>
                <a:cs typeface="Times New Roman" panose="02020603050405020304" pitchFamily="18" charset="0"/>
              </a:rPr>
            </a:br>
            <a:r>
              <a:rPr lang="hu-HU" sz="4000" b="1" cap="all" spc="3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mbria Math" panose="02040503050406030204" pitchFamily="18" charset="0"/>
                <a:cs typeface="Times New Roman" panose="02020603050405020304" pitchFamily="18" charset="0"/>
              </a:rPr>
              <a:t>Események az iskolában </a:t>
            </a:r>
          </a:p>
        </p:txBody>
      </p:sp>
      <p:sp>
        <p:nvSpPr>
          <p:cNvPr id="34819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endParaRPr lang="hu-HU" smtClean="0"/>
          </a:p>
          <a:p>
            <a:endParaRPr lang="hu-HU" smtClean="0"/>
          </a:p>
          <a:p>
            <a:endParaRPr lang="hu-HU" smtClean="0"/>
          </a:p>
          <a:p>
            <a:endParaRPr lang="hu-HU" smtClean="0"/>
          </a:p>
          <a:p>
            <a:endParaRPr lang="hu-HU" smtClean="0"/>
          </a:p>
          <a:p>
            <a:pPr>
              <a:buFont typeface="Arial" charset="0"/>
              <a:buNone/>
            </a:pPr>
            <a:endParaRPr lang="hu-HU" smtClean="0"/>
          </a:p>
          <a:p>
            <a:pPr>
              <a:buFont typeface="Arial" charset="0"/>
              <a:buNone/>
            </a:pPr>
            <a:endParaRPr lang="hu-HU" sz="1000" smtClean="0"/>
          </a:p>
          <a:p>
            <a:pPr>
              <a:buFont typeface="Arial" charset="0"/>
              <a:buNone/>
            </a:pPr>
            <a:endParaRPr lang="hu-HU" sz="1400" smtClean="0"/>
          </a:p>
          <a:p>
            <a:pPr>
              <a:buFont typeface="Arial" charset="0"/>
              <a:buNone/>
            </a:pPr>
            <a:endParaRPr lang="hu-HU" sz="1400" smtClean="0"/>
          </a:p>
        </p:txBody>
      </p:sp>
      <p:cxnSp>
        <p:nvCxnSpPr>
          <p:cNvPr id="6" name="Egyenes összekötő 5"/>
          <p:cNvCxnSpPr/>
          <p:nvPr/>
        </p:nvCxnSpPr>
        <p:spPr>
          <a:xfrm>
            <a:off x="4679950" y="1649413"/>
            <a:ext cx="3698875" cy="0"/>
          </a:xfrm>
          <a:prstGeom prst="line">
            <a:avLst/>
          </a:prstGeom>
          <a:ln w="25400" cap="rnd" cmpd="thinThick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artalom helye 2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325438" y="1700213"/>
            <a:ext cx="8493125" cy="5170487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  <a:spcBef>
                <a:spcPts val="1000"/>
              </a:spcBef>
              <a:buFont typeface="Arial" charset="0"/>
              <a:buNone/>
            </a:pPr>
            <a:r>
              <a:rPr lang="hu-HU" sz="2800" b="1">
                <a:latin typeface="Calibri" pitchFamily="34" charset="0"/>
              </a:rPr>
              <a:t>A program évközi megvalósításának időszakában (1)</a:t>
            </a:r>
          </a:p>
          <a:p>
            <a:pPr algn="just">
              <a:lnSpc>
                <a:spcPct val="8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hu-HU" sz="2800">
                <a:latin typeface="Calibri" pitchFamily="34" charset="0"/>
              </a:rPr>
              <a:t>intézményvezetői tapasztalatok a megvalósítás előrehaladásáról (a KAP-al kapcsolatos kihívások sikerek, pedagógusok bevonódását befolyásoló tényezők, tudásmegosztás, tervezés, koordináció stb.) </a:t>
            </a:r>
          </a:p>
          <a:p>
            <a:pPr algn="just">
              <a:lnSpc>
                <a:spcPct val="80000"/>
              </a:lnSpc>
              <a:spcBef>
                <a:spcPts val="1000"/>
              </a:spcBef>
              <a:buFont typeface="Arial" charset="0"/>
              <a:buNone/>
            </a:pPr>
            <a:endParaRPr lang="hu-HU" sz="2800">
              <a:latin typeface="Calibri" pitchFamily="34" charset="0"/>
            </a:endParaRPr>
          </a:p>
          <a:p>
            <a:pPr algn="just">
              <a:lnSpc>
                <a:spcPct val="8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hu-HU" sz="2800">
                <a:latin typeface="Calibri" pitchFamily="34" charset="0"/>
              </a:rPr>
              <a:t>fókuszcsoportos beszélgetések a tanárokkal a programhoz kapcsolódó szakmai tapasztalataikról </a:t>
            </a:r>
          </a:p>
          <a:p>
            <a:pPr algn="l">
              <a:lnSpc>
                <a:spcPct val="80000"/>
              </a:lnSpc>
              <a:spcBef>
                <a:spcPts val="1000"/>
              </a:spcBef>
              <a:buFont typeface="Arial" charset="0"/>
              <a:buNone/>
            </a:pPr>
            <a:endParaRPr lang="hu-HU" sz="2800">
              <a:latin typeface="Calibri" pitchFamily="34" charset="0"/>
            </a:endParaRPr>
          </a:p>
          <a:p>
            <a:pPr algn="l">
              <a:lnSpc>
                <a:spcPct val="80000"/>
              </a:lnSpc>
              <a:spcBef>
                <a:spcPts val="1000"/>
              </a:spcBef>
              <a:buFont typeface="Arial" charset="0"/>
              <a:buNone/>
            </a:pPr>
            <a:endParaRPr lang="hu-HU" sz="2800">
              <a:latin typeface="Calibri" pitchFamily="34" charset="0"/>
            </a:endParaRPr>
          </a:p>
          <a:p>
            <a:pPr algn="l">
              <a:lnSpc>
                <a:spcPct val="80000"/>
              </a:lnSpc>
              <a:spcBef>
                <a:spcPts val="1000"/>
              </a:spcBef>
              <a:buFont typeface="Arial" charset="0"/>
              <a:buNone/>
            </a:pPr>
            <a:endParaRPr lang="hu-HU" sz="1000">
              <a:latin typeface="Calibri" pitchFamily="34" charset="0"/>
            </a:endParaRPr>
          </a:p>
          <a:p>
            <a:pPr algn="l">
              <a:lnSpc>
                <a:spcPct val="80000"/>
              </a:lnSpc>
              <a:spcBef>
                <a:spcPts val="1000"/>
              </a:spcBef>
              <a:buFont typeface="Arial" charset="0"/>
              <a:buNone/>
            </a:pPr>
            <a:endParaRPr lang="hu-HU" sz="1400">
              <a:latin typeface="Calibri" pitchFamily="34" charset="0"/>
            </a:endParaRPr>
          </a:p>
          <a:p>
            <a:pPr algn="l">
              <a:lnSpc>
                <a:spcPct val="80000"/>
              </a:lnSpc>
              <a:spcBef>
                <a:spcPts val="1000"/>
              </a:spcBef>
              <a:buFont typeface="Arial" charset="0"/>
              <a:buNone/>
            </a:pPr>
            <a:endParaRPr lang="hu-HU" sz="1400">
              <a:latin typeface="Calibri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D7B130-6623-4C8A-BD7D-5495A5456D32}" type="datetime1">
              <a:rPr lang="hu-HU"/>
              <a:pPr>
                <a:defRPr/>
              </a:pPr>
              <a:t>2019.02.26.</a:t>
            </a:fld>
            <a:endParaRPr lang="hu-H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2A3499-38F6-4136-B855-33E22D045DE3}" type="slidenum">
              <a:rPr lang="hu-HU"/>
              <a:pPr>
                <a:defRPr/>
              </a:pPr>
              <a:t>22</a:t>
            </a:fld>
            <a:endParaRPr lang="hu-HU"/>
          </a:p>
        </p:txBody>
      </p:sp>
      <p:sp>
        <p:nvSpPr>
          <p:cNvPr id="8194" name="Cím 1"/>
          <p:cNvSpPr>
            <a:spLocks noGrp="1"/>
          </p:cNvSpPr>
          <p:nvPr>
            <p:ph type="title"/>
          </p:nvPr>
        </p:nvSpPr>
        <p:spPr>
          <a:xfrm>
            <a:off x="887413" y="234950"/>
            <a:ext cx="7583487" cy="1325563"/>
          </a:xfrm>
        </p:spPr>
        <p:txBody>
          <a:bodyPr rtlCol="0">
            <a:no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hu-HU" sz="4000" b="1" cap="all" spc="3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mbria Math" panose="02040503050406030204" pitchFamily="18" charset="0"/>
                <a:cs typeface="Times New Roman" panose="02020603050405020304" pitchFamily="18" charset="0"/>
              </a:rPr>
              <a:t>Mérési, értékelési, kutatási </a:t>
            </a:r>
            <a:br>
              <a:rPr lang="hu-HU" sz="4000" b="1" cap="all" spc="3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mbria Math" panose="02040503050406030204" pitchFamily="18" charset="0"/>
                <a:cs typeface="Times New Roman" panose="02020603050405020304" pitchFamily="18" charset="0"/>
              </a:rPr>
            </a:br>
            <a:r>
              <a:rPr lang="hu-HU" sz="4000" b="1" cap="all" spc="3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mbria Math" panose="02040503050406030204" pitchFamily="18" charset="0"/>
                <a:cs typeface="Times New Roman" panose="02020603050405020304" pitchFamily="18" charset="0"/>
              </a:rPr>
              <a:t>Események az iskolában </a:t>
            </a:r>
          </a:p>
        </p:txBody>
      </p:sp>
      <p:sp>
        <p:nvSpPr>
          <p:cNvPr id="3584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endParaRPr lang="hu-HU" smtClean="0"/>
          </a:p>
          <a:p>
            <a:endParaRPr lang="hu-HU" smtClean="0"/>
          </a:p>
          <a:p>
            <a:endParaRPr lang="hu-HU" smtClean="0"/>
          </a:p>
          <a:p>
            <a:endParaRPr lang="hu-HU" smtClean="0"/>
          </a:p>
          <a:p>
            <a:endParaRPr lang="hu-HU" smtClean="0"/>
          </a:p>
          <a:p>
            <a:pPr>
              <a:buFont typeface="Arial" charset="0"/>
              <a:buNone/>
            </a:pPr>
            <a:endParaRPr lang="hu-HU" smtClean="0"/>
          </a:p>
          <a:p>
            <a:pPr>
              <a:buFont typeface="Arial" charset="0"/>
              <a:buNone/>
            </a:pPr>
            <a:endParaRPr lang="hu-HU" sz="1000" smtClean="0"/>
          </a:p>
          <a:p>
            <a:pPr>
              <a:buFont typeface="Arial" charset="0"/>
              <a:buNone/>
            </a:pPr>
            <a:endParaRPr lang="hu-HU" sz="1400" smtClean="0"/>
          </a:p>
          <a:p>
            <a:pPr>
              <a:buFont typeface="Arial" charset="0"/>
              <a:buNone/>
            </a:pPr>
            <a:endParaRPr lang="hu-HU" sz="1400" smtClean="0"/>
          </a:p>
        </p:txBody>
      </p:sp>
      <p:cxnSp>
        <p:nvCxnSpPr>
          <p:cNvPr id="6" name="Egyenes összekötő 5"/>
          <p:cNvCxnSpPr/>
          <p:nvPr/>
        </p:nvCxnSpPr>
        <p:spPr>
          <a:xfrm>
            <a:off x="4679950" y="1649413"/>
            <a:ext cx="3698875" cy="0"/>
          </a:xfrm>
          <a:prstGeom prst="line">
            <a:avLst/>
          </a:prstGeom>
          <a:ln w="25400" cap="rnd" cmpd="thinThick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artalom helye 2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325438" y="1700213"/>
            <a:ext cx="8493125" cy="5170487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hu-HU" sz="2800" b="1">
                <a:latin typeface="Calibri" pitchFamily="34" charset="0"/>
              </a:rPr>
              <a:t>A program évközi megvalósításának időszakában (2)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hu-HU" sz="2800">
                <a:latin typeface="Calibri" pitchFamily="34" charset="0"/>
              </a:rPr>
              <a:t>tanulóvizsgálat a diákok énképére, tanulmányi sikerességére vonatkozóan 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hu-HU" sz="2800">
                <a:latin typeface="Calibri" pitchFamily="34" charset="0"/>
              </a:rPr>
              <a:t>szülővizsgálat arra vonatkozóan, hogy a szülők mit érzékelnek a Komplex Alapprogram iskolai bevezetéséből. 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endParaRPr lang="hu-HU" sz="2800">
              <a:latin typeface="Calibri" pitchFamily="34" charset="0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endParaRPr lang="hu-HU" sz="2800">
              <a:latin typeface="Calibri" pitchFamily="34" charset="0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endParaRPr lang="hu-HU" sz="1000">
              <a:latin typeface="Calibri" pitchFamily="34" charset="0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endParaRPr lang="hu-HU" sz="1400">
              <a:latin typeface="Calibri" pitchFamily="34" charset="0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endParaRPr lang="hu-HU" sz="1400">
              <a:latin typeface="Calibri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A09928-E270-4FD6-BF3E-8544FE17D2D6}" type="datetime1">
              <a:rPr lang="hu-HU"/>
              <a:pPr>
                <a:defRPr/>
              </a:pPr>
              <a:t>2019.02.26.</a:t>
            </a:fld>
            <a:endParaRPr lang="hu-H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43624F-3146-495A-B59B-1E7F5371D23A}" type="slidenum">
              <a:rPr lang="hu-HU"/>
              <a:pPr>
                <a:defRPr/>
              </a:pPr>
              <a:t>23</a:t>
            </a:fld>
            <a:endParaRPr lang="hu-HU"/>
          </a:p>
        </p:txBody>
      </p:sp>
      <p:sp>
        <p:nvSpPr>
          <p:cNvPr id="8194" name="Cím 1"/>
          <p:cNvSpPr>
            <a:spLocks noGrp="1"/>
          </p:cNvSpPr>
          <p:nvPr>
            <p:ph type="title"/>
          </p:nvPr>
        </p:nvSpPr>
        <p:spPr>
          <a:xfrm>
            <a:off x="887413" y="234950"/>
            <a:ext cx="7583487" cy="1325563"/>
          </a:xfrm>
        </p:spPr>
        <p:txBody>
          <a:bodyPr rtlCol="0">
            <a:no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hu-HU" sz="4000" b="1" cap="all" spc="3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mbria Math" panose="02040503050406030204" pitchFamily="18" charset="0"/>
                <a:cs typeface="Times New Roman" panose="02020603050405020304" pitchFamily="18" charset="0"/>
              </a:rPr>
              <a:t>Mérési, értékelési, kutatási </a:t>
            </a:r>
            <a:br>
              <a:rPr lang="hu-HU" sz="4000" b="1" cap="all" spc="3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mbria Math" panose="02040503050406030204" pitchFamily="18" charset="0"/>
                <a:cs typeface="Times New Roman" panose="02020603050405020304" pitchFamily="18" charset="0"/>
              </a:rPr>
            </a:br>
            <a:r>
              <a:rPr lang="hu-HU" sz="4000" b="1" cap="all" spc="3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mbria Math" panose="02040503050406030204" pitchFamily="18" charset="0"/>
                <a:cs typeface="Times New Roman" panose="02020603050405020304" pitchFamily="18" charset="0"/>
              </a:rPr>
              <a:t>Események az iskolában </a:t>
            </a:r>
          </a:p>
        </p:txBody>
      </p:sp>
      <p:sp>
        <p:nvSpPr>
          <p:cNvPr id="36867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endParaRPr lang="hu-HU" smtClean="0"/>
          </a:p>
          <a:p>
            <a:endParaRPr lang="hu-HU" smtClean="0"/>
          </a:p>
          <a:p>
            <a:endParaRPr lang="hu-HU" smtClean="0"/>
          </a:p>
          <a:p>
            <a:endParaRPr lang="hu-HU" smtClean="0"/>
          </a:p>
          <a:p>
            <a:endParaRPr lang="hu-HU" smtClean="0"/>
          </a:p>
          <a:p>
            <a:pPr>
              <a:buFont typeface="Arial" charset="0"/>
              <a:buNone/>
            </a:pPr>
            <a:endParaRPr lang="hu-HU" smtClean="0"/>
          </a:p>
          <a:p>
            <a:pPr>
              <a:buFont typeface="Arial" charset="0"/>
              <a:buNone/>
            </a:pPr>
            <a:endParaRPr lang="hu-HU" sz="1000" smtClean="0"/>
          </a:p>
          <a:p>
            <a:pPr>
              <a:buFont typeface="Arial" charset="0"/>
              <a:buNone/>
            </a:pPr>
            <a:endParaRPr lang="hu-HU" sz="1400" smtClean="0"/>
          </a:p>
          <a:p>
            <a:pPr>
              <a:buFont typeface="Arial" charset="0"/>
              <a:buNone/>
            </a:pPr>
            <a:endParaRPr lang="hu-HU" sz="1400" smtClean="0"/>
          </a:p>
        </p:txBody>
      </p:sp>
      <p:cxnSp>
        <p:nvCxnSpPr>
          <p:cNvPr id="6" name="Egyenes összekötő 5"/>
          <p:cNvCxnSpPr/>
          <p:nvPr/>
        </p:nvCxnSpPr>
        <p:spPr>
          <a:xfrm>
            <a:off x="4679950" y="1649413"/>
            <a:ext cx="3698875" cy="0"/>
          </a:xfrm>
          <a:prstGeom prst="line">
            <a:avLst/>
          </a:prstGeom>
          <a:ln w="25400" cap="rnd" cmpd="thinThick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artalom helye 2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325438" y="1700213"/>
            <a:ext cx="8493125" cy="5170487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hu-HU" sz="2800" b="1">
                <a:latin typeface="Calibri" pitchFamily="34" charset="0"/>
              </a:rPr>
              <a:t>A kipróbálási (pilot) szakasz zárásának időszakában</a:t>
            </a:r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hu-HU" sz="2800">
                <a:latin typeface="Calibri" pitchFamily="34" charset="0"/>
              </a:rPr>
              <a:t> </a:t>
            </a:r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hu-HU" sz="2800">
                <a:latin typeface="Calibri" pitchFamily="34" charset="0"/>
              </a:rPr>
              <a:t>Pedagógus kérdőív a tapasztalatok összegzésének és a program értékelésének céljával. </a:t>
            </a:r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hu-HU" sz="2800">
                <a:latin typeface="Calibri" pitchFamily="34" charset="0"/>
              </a:rPr>
              <a:t>Intézményvezetői kérdőív a Komplex Alapprogram intézményi tapasztalatainak összegzése és a program fenntarthatóságának megvitatása céljával. </a:t>
            </a:r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endParaRPr lang="hu-HU" sz="2800">
              <a:latin typeface="Calibri" pitchFamily="34" charset="0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endParaRPr lang="hu-HU" sz="2800">
              <a:latin typeface="Calibri" pitchFamily="34" charset="0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endParaRPr lang="hu-HU" sz="1000">
              <a:latin typeface="Calibri" pitchFamily="34" charset="0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endParaRPr lang="hu-HU" sz="1400">
              <a:latin typeface="Calibri" pitchFamily="34" charset="0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endParaRPr lang="hu-HU" sz="1400">
              <a:latin typeface="Calibri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ctrTitle"/>
          </p:nvPr>
        </p:nvSpPr>
        <p:spPr>
          <a:xfrm>
            <a:off x="3729038" y="577850"/>
            <a:ext cx="5116512" cy="2170113"/>
          </a:xfrm>
        </p:spPr>
        <p:txBody>
          <a:bodyPr rtlCol="0">
            <a:normAutofit fontScale="90000"/>
          </a:bodyPr>
          <a:lstStyle/>
          <a:p>
            <a:pPr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hu-HU" sz="5400" b="1" spc="3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KÖSZÖNÖM MEGTISZTELŐ FIGYELMÜKET!</a:t>
            </a:r>
          </a:p>
        </p:txBody>
      </p:sp>
      <p:pic>
        <p:nvPicPr>
          <p:cNvPr id="45059" name="Kép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18000" y="3213100"/>
            <a:ext cx="3900488" cy="260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0" name="Szövegdoboz 2"/>
          <p:cNvSpPr txBox="1">
            <a:spLocks noChangeArrowheads="1"/>
          </p:cNvSpPr>
          <p:nvPr/>
        </p:nvSpPr>
        <p:spPr bwMode="auto">
          <a:xfrm>
            <a:off x="4489450" y="2747963"/>
            <a:ext cx="35956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hu-HU">
                <a:latin typeface="Calibri" pitchFamily="34" charset="0"/>
              </a:rPr>
              <a:t>Kerülő Judit (kerulo.judit@nye.hu) 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F43D4A-4940-41CB-B2AA-C320166547F0}" type="datetime1">
              <a:rPr lang="hu-HU"/>
              <a:pPr>
                <a:defRPr/>
              </a:pPr>
              <a:t>2019.02.26.</a:t>
            </a:fld>
            <a:endParaRPr lang="hu-H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7BB954-DAE9-4AEF-A05E-A87A6E62A3DE}" type="slidenum">
              <a:rPr lang="hu-HU"/>
              <a:pPr>
                <a:defRPr/>
              </a:pPr>
              <a:t>3</a:t>
            </a:fld>
            <a:endParaRPr lang="hu-HU"/>
          </a:p>
        </p:txBody>
      </p:sp>
      <p:sp>
        <p:nvSpPr>
          <p:cNvPr id="1075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u-HU" sz="4000" b="1" smtClean="0">
                <a:solidFill>
                  <a:srgbClr val="0062A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ÉLMÉNYSULI KONCEPCIÓ</a:t>
            </a:r>
          </a:p>
        </p:txBody>
      </p:sp>
      <p:sp>
        <p:nvSpPr>
          <p:cNvPr id="10752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hu-HU" smtClean="0"/>
              <a:t>Átfogó szolgáltatáscsomag:</a:t>
            </a:r>
          </a:p>
          <a:p>
            <a:pPr>
              <a:lnSpc>
                <a:spcPct val="80000"/>
              </a:lnSpc>
            </a:pPr>
            <a:r>
              <a:rPr lang="hu-HU" smtClean="0"/>
              <a:t>Digitális</a:t>
            </a:r>
          </a:p>
          <a:p>
            <a:pPr>
              <a:lnSpc>
                <a:spcPct val="80000"/>
              </a:lnSpc>
            </a:pPr>
            <a:r>
              <a:rPr lang="hu-HU" smtClean="0"/>
              <a:t>Logikai</a:t>
            </a:r>
          </a:p>
          <a:p>
            <a:pPr>
              <a:lnSpc>
                <a:spcPct val="80000"/>
              </a:lnSpc>
            </a:pPr>
            <a:r>
              <a:rPr lang="hu-HU" smtClean="0"/>
              <a:t>Művészeti</a:t>
            </a:r>
          </a:p>
          <a:p>
            <a:pPr>
              <a:lnSpc>
                <a:spcPct val="80000"/>
              </a:lnSpc>
            </a:pPr>
            <a:r>
              <a:rPr lang="hu-HU" smtClean="0"/>
              <a:t>Testmozgás</a:t>
            </a:r>
          </a:p>
          <a:p>
            <a:pPr>
              <a:lnSpc>
                <a:spcPct val="80000"/>
              </a:lnSpc>
            </a:pPr>
            <a:r>
              <a:rPr lang="hu-HU" smtClean="0"/>
              <a:t>Életgyakorlat alapú alprogramjaival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hu-HU" smtClean="0"/>
              <a:t>Segíti</a:t>
            </a:r>
          </a:p>
          <a:p>
            <a:pPr>
              <a:lnSpc>
                <a:spcPct val="80000"/>
              </a:lnSpc>
            </a:pPr>
            <a:r>
              <a:rPr lang="hu-HU" smtClean="0"/>
              <a:t> a lemorzsolódással küzdő iskolákat</a:t>
            </a:r>
          </a:p>
          <a:p>
            <a:pPr>
              <a:lnSpc>
                <a:spcPct val="80000"/>
              </a:lnSpc>
            </a:pPr>
            <a:r>
              <a:rPr lang="hu-HU" smtClean="0"/>
              <a:t>Tehetséggondozást, tanulók képességfejlesztést</a:t>
            </a:r>
          </a:p>
        </p:txBody>
      </p:sp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E6F634-34F4-452E-9583-17BDACA589B1}" type="datetime1">
              <a:rPr lang="hu-HU"/>
              <a:pPr>
                <a:defRPr/>
              </a:pPr>
              <a:t>2019.02.26.</a:t>
            </a:fld>
            <a:endParaRPr lang="hu-H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3622D5-9049-4D2B-BF8F-032740E2F871}" type="slidenum">
              <a:rPr lang="hu-HU"/>
              <a:pPr>
                <a:defRPr/>
              </a:pPr>
              <a:t>4</a:t>
            </a:fld>
            <a:endParaRPr lang="hu-HU"/>
          </a:p>
        </p:txBody>
      </p:sp>
      <p:sp>
        <p:nvSpPr>
          <p:cNvPr id="1085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u-HU" sz="4000" b="1" smtClean="0">
                <a:solidFill>
                  <a:srgbClr val="0062A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ÉLMÉNYSULI KONCEPCIÓ</a:t>
            </a:r>
          </a:p>
        </p:txBody>
      </p:sp>
      <p:sp>
        <p:nvSpPr>
          <p:cNvPr id="10854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hu-HU" sz="2400" smtClean="0"/>
              <a:t>A programhoz szükséges:</a:t>
            </a:r>
          </a:p>
          <a:p>
            <a:pPr algn="just"/>
            <a:r>
              <a:rPr lang="hu-HU" sz="2400" smtClean="0"/>
              <a:t>Szervezeti oldal: Az intézmények szervezeti megújulása</a:t>
            </a:r>
          </a:p>
          <a:p>
            <a:pPr algn="just"/>
            <a:r>
              <a:rPr lang="hu-HU" sz="2400" smtClean="0"/>
              <a:t>Egyéni oldal: Pedagógusok módszertani kultúraváltása (szerepe megváltozik, ismeretátadóból menedzserré válik, aki vezeti a csoportok munkáját)</a:t>
            </a:r>
          </a:p>
          <a:p>
            <a:pPr algn="just"/>
            <a:endParaRPr lang="hu-HU" sz="2400" smtClean="0"/>
          </a:p>
          <a:p>
            <a:pPr algn="just">
              <a:buFont typeface="Arial" charset="0"/>
              <a:buNone/>
            </a:pPr>
            <a:r>
              <a:rPr lang="hu-HU" sz="2400" smtClean="0"/>
              <a:t>Az intézmények a helyi adottságaik figyelembevételével, rugalmasan alkalmazhatják a programot.</a:t>
            </a:r>
          </a:p>
        </p:txBody>
      </p:sp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82A8D8-1205-4786-B57F-AD35B2C8C07A}" type="datetime1">
              <a:rPr lang="hu-HU"/>
              <a:pPr>
                <a:defRPr/>
              </a:pPr>
              <a:t>2019.02.26.</a:t>
            </a:fld>
            <a:endParaRPr lang="hu-H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82647-F5E7-4F5B-891A-F0513F862E05}" type="slidenum">
              <a:rPr lang="hu-HU"/>
              <a:pPr>
                <a:defRPr/>
              </a:pPr>
              <a:t>5</a:t>
            </a:fld>
            <a:endParaRPr lang="hu-HU"/>
          </a:p>
        </p:txBody>
      </p:sp>
      <p:sp>
        <p:nvSpPr>
          <p:cNvPr id="1095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u-HU" sz="4000" b="1" smtClean="0">
                <a:solidFill>
                  <a:srgbClr val="0062A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ÉLMÉNYSULI KONCEPCIÓ</a:t>
            </a:r>
          </a:p>
        </p:txBody>
      </p:sp>
      <p:sp>
        <p:nvSpPr>
          <p:cNvPr id="10957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hu-HU" sz="2400" smtClean="0"/>
              <a:t>Intézményvezető:</a:t>
            </a:r>
          </a:p>
          <a:p>
            <a:r>
              <a:rPr lang="hu-HU" sz="2400" smtClean="0"/>
              <a:t>Motiválja, meggyőzi a kollégákat – Pozitív hozzáállás!!!</a:t>
            </a:r>
          </a:p>
          <a:p>
            <a:r>
              <a:rPr lang="hu-HU" sz="2400" smtClean="0"/>
              <a:t>Támogatja a megvalósítást</a:t>
            </a:r>
          </a:p>
          <a:p>
            <a:r>
              <a:rPr lang="hu-HU" sz="2400" smtClean="0"/>
              <a:t>Kommunikál a szülők felé</a:t>
            </a:r>
          </a:p>
          <a:p>
            <a:pPr>
              <a:buFont typeface="Arial" charset="0"/>
              <a:buNone/>
            </a:pPr>
            <a:r>
              <a:rPr lang="hu-HU" sz="2400" smtClean="0"/>
              <a:t>Pedagógus:</a:t>
            </a:r>
          </a:p>
          <a:p>
            <a:r>
              <a:rPr lang="hu-HU" sz="2400" smtClean="0"/>
              <a:t>A bevezetés fázisában pluszmunkát igényel (tréningek)</a:t>
            </a:r>
          </a:p>
          <a:p>
            <a:r>
              <a:rPr lang="hu-HU" sz="2400" smtClean="0"/>
              <a:t>De, kevesebbet kell fegyelmeznie (ld. tréningek)</a:t>
            </a:r>
          </a:p>
          <a:p>
            <a:r>
              <a:rPr lang="hu-HU" sz="2400" smtClean="0"/>
              <a:t>Munkája eredményesebb lesz</a:t>
            </a:r>
          </a:p>
          <a:p>
            <a:r>
              <a:rPr lang="hu-HU" sz="2400" smtClean="0"/>
              <a:t>Siker segít a kiégés megelőzésében</a:t>
            </a:r>
          </a:p>
          <a:p>
            <a:pPr>
              <a:buFont typeface="Arial" charset="0"/>
              <a:buNone/>
            </a:pPr>
            <a:endParaRPr lang="hu-HU" sz="2400" smtClean="0"/>
          </a:p>
        </p:txBody>
      </p:sp>
    </p:spTree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DCE277-258E-4D28-A103-2278E650FBB0}" type="datetime1">
              <a:rPr lang="hu-HU"/>
              <a:pPr>
                <a:defRPr/>
              </a:pPr>
              <a:t>2019.02.26.</a:t>
            </a:fld>
            <a:endParaRPr lang="hu-H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3273EF-243E-401C-8807-2E3CEB9C5021}" type="slidenum">
              <a:rPr lang="hu-HU"/>
              <a:pPr>
                <a:defRPr/>
              </a:pPr>
              <a:t>6</a:t>
            </a:fld>
            <a:endParaRPr lang="hu-HU"/>
          </a:p>
        </p:txBody>
      </p:sp>
      <p:sp>
        <p:nvSpPr>
          <p:cNvPr id="1105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u-HU" sz="4000" b="1" smtClean="0">
                <a:solidFill>
                  <a:srgbClr val="0062A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ÉLMÉNYSULI KONCEPCIÓ</a:t>
            </a:r>
          </a:p>
        </p:txBody>
      </p:sp>
      <p:sp>
        <p:nvSpPr>
          <p:cNvPr id="11059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hu-HU" smtClean="0"/>
              <a:t>Szülők:</a:t>
            </a:r>
          </a:p>
          <a:p>
            <a:r>
              <a:rPr lang="hu-HU" smtClean="0"/>
              <a:t>Meggyőzésük, megnyerésük elengedhetetlen</a:t>
            </a:r>
          </a:p>
          <a:p>
            <a:r>
              <a:rPr lang="hu-HU" smtClean="0"/>
              <a:t>Iskolával való elégedettsége javul, ha látja, hogy a gyereke sikeres, szeret iskolába járni</a:t>
            </a:r>
          </a:p>
          <a:p>
            <a:pPr algn="just"/>
            <a:r>
              <a:rPr lang="hu-HU" smtClean="0"/>
              <a:t>Csökken a többi iskola (pl. egyházi iskolák) elszívó hatása</a:t>
            </a:r>
          </a:p>
          <a:p>
            <a:pPr algn="just"/>
            <a:endParaRPr lang="hu-HU" smtClean="0"/>
          </a:p>
        </p:txBody>
      </p:sp>
    </p:spTree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2B014E-6A2E-4612-BC0F-621BC63A81B9}" type="datetime1">
              <a:rPr lang="hu-HU"/>
              <a:pPr>
                <a:defRPr/>
              </a:pPr>
              <a:t>2019.02.26.</a:t>
            </a:fld>
            <a:endParaRPr lang="hu-H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024DA3-F295-4211-8C64-7942811F8A81}" type="slidenum">
              <a:rPr lang="hu-HU"/>
              <a:pPr>
                <a:defRPr/>
              </a:pPr>
              <a:t>7</a:t>
            </a:fld>
            <a:endParaRPr lang="hu-HU"/>
          </a:p>
        </p:txBody>
      </p:sp>
      <p:sp>
        <p:nvSpPr>
          <p:cNvPr id="1116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u-HU" sz="4000" b="1" smtClean="0">
                <a:solidFill>
                  <a:srgbClr val="0062A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ÉLMÉNYSULI KONCEPCIÓ</a:t>
            </a:r>
          </a:p>
        </p:txBody>
      </p:sp>
      <p:sp>
        <p:nvSpPr>
          <p:cNvPr id="11161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hu-HU" smtClean="0"/>
              <a:t>Tartalmi pillérei:</a:t>
            </a:r>
          </a:p>
          <a:p>
            <a:pPr algn="just"/>
            <a:r>
              <a:rPr lang="hu-HU" smtClean="0"/>
              <a:t>Pedagógusok képzésekben való eredményes részvétele</a:t>
            </a:r>
          </a:p>
          <a:p>
            <a:pPr algn="just"/>
            <a:r>
              <a:rPr lang="hu-HU" smtClean="0"/>
              <a:t>Alprogramok megvalósítása</a:t>
            </a:r>
          </a:p>
          <a:p>
            <a:pPr algn="just"/>
            <a:r>
              <a:rPr lang="hu-HU" smtClean="0"/>
              <a:t>Szervezeti kultúra fejlesztése</a:t>
            </a:r>
          </a:p>
        </p:txBody>
      </p:sp>
    </p:spTree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2CA616-CC11-4957-890B-DBB655EF879C}" type="datetime1">
              <a:rPr lang="hu-HU"/>
              <a:pPr>
                <a:defRPr/>
              </a:pPr>
              <a:t>2019.02.26.</a:t>
            </a:fld>
            <a:endParaRPr lang="hu-H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276468-02AC-4FA5-AC1E-3C002B0A212F}" type="slidenum">
              <a:rPr lang="hu-HU"/>
              <a:pPr>
                <a:defRPr/>
              </a:pPr>
              <a:t>8</a:t>
            </a:fld>
            <a:endParaRPr lang="hu-HU"/>
          </a:p>
        </p:txBody>
      </p:sp>
      <p:sp>
        <p:nvSpPr>
          <p:cNvPr id="8194" name="Cím 1"/>
          <p:cNvSpPr>
            <a:spLocks noGrp="1"/>
          </p:cNvSpPr>
          <p:nvPr>
            <p:ph type="title"/>
          </p:nvPr>
        </p:nvSpPr>
        <p:spPr>
          <a:xfrm>
            <a:off x="1266825" y="323850"/>
            <a:ext cx="7259638" cy="1325563"/>
          </a:xfrm>
        </p:spPr>
        <p:txBody>
          <a:bodyPr rtlCol="0">
            <a:no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hu-HU" sz="4000" b="1" cap="all" spc="3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mbria Math" panose="02040503050406030204" pitchFamily="18" charset="0"/>
                <a:cs typeface="Times New Roman" panose="02020603050405020304" pitchFamily="18" charset="0"/>
              </a:rPr>
              <a:t>Mérés, értékelés, kutatás </a:t>
            </a:r>
            <a:br>
              <a:rPr lang="hu-HU" sz="4000" b="1" cap="all" spc="3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mbria Math" panose="02040503050406030204" pitchFamily="18" charset="0"/>
                <a:cs typeface="Times New Roman" panose="02020603050405020304" pitchFamily="18" charset="0"/>
              </a:rPr>
            </a:br>
            <a:r>
              <a:rPr lang="hu-HU" sz="4000" b="1" cap="all" spc="3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mbria Math" panose="02040503050406030204" pitchFamily="18" charset="0"/>
                <a:cs typeface="Times New Roman" panose="02020603050405020304" pitchFamily="18" charset="0"/>
              </a:rPr>
              <a:t>munkacsoport feladatai</a:t>
            </a:r>
          </a:p>
        </p:txBody>
      </p:sp>
      <p:sp>
        <p:nvSpPr>
          <p:cNvPr id="29699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endParaRPr lang="hu-HU" smtClean="0"/>
          </a:p>
          <a:p>
            <a:endParaRPr lang="hu-HU" smtClean="0"/>
          </a:p>
          <a:p>
            <a:endParaRPr lang="hu-HU" smtClean="0"/>
          </a:p>
          <a:p>
            <a:endParaRPr lang="hu-HU" smtClean="0"/>
          </a:p>
          <a:p>
            <a:endParaRPr lang="hu-HU" smtClean="0"/>
          </a:p>
          <a:p>
            <a:pPr>
              <a:buFont typeface="Arial" charset="0"/>
              <a:buNone/>
            </a:pPr>
            <a:endParaRPr lang="hu-HU" smtClean="0"/>
          </a:p>
          <a:p>
            <a:pPr>
              <a:buFont typeface="Arial" charset="0"/>
              <a:buNone/>
            </a:pPr>
            <a:endParaRPr lang="hu-HU" sz="1000" smtClean="0"/>
          </a:p>
          <a:p>
            <a:pPr>
              <a:buFont typeface="Arial" charset="0"/>
              <a:buNone/>
            </a:pPr>
            <a:endParaRPr lang="hu-HU" sz="1400" smtClean="0"/>
          </a:p>
          <a:p>
            <a:pPr>
              <a:buFont typeface="Arial" charset="0"/>
              <a:buNone/>
            </a:pPr>
            <a:endParaRPr lang="hu-HU" sz="1400" smtClean="0"/>
          </a:p>
        </p:txBody>
      </p:sp>
      <p:cxnSp>
        <p:nvCxnSpPr>
          <p:cNvPr id="6" name="Egyenes összekötő 5"/>
          <p:cNvCxnSpPr/>
          <p:nvPr/>
        </p:nvCxnSpPr>
        <p:spPr>
          <a:xfrm>
            <a:off x="4679950" y="1649413"/>
            <a:ext cx="3698875" cy="0"/>
          </a:xfrm>
          <a:prstGeom prst="line">
            <a:avLst/>
          </a:prstGeom>
          <a:ln w="25400" cap="rnd" cmpd="thinThick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01" name="Tartalom helye 2"/>
          <p:cNvSpPr txBox="1">
            <a:spLocks/>
          </p:cNvSpPr>
          <p:nvPr/>
        </p:nvSpPr>
        <p:spPr bwMode="auto">
          <a:xfrm>
            <a:off x="609600" y="1649413"/>
            <a:ext cx="8229600" cy="517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 algn="just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hu-HU" sz="2800">
                <a:latin typeface="Calibri" pitchFamily="34" charset="0"/>
              </a:rPr>
              <a:t>A korai iskolaelhagyás megelőzésének módszereit tanulmányozza.</a:t>
            </a:r>
          </a:p>
          <a:p>
            <a:pPr marL="228600" indent="-228600" algn="just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hu-HU" sz="2800">
                <a:latin typeface="Calibri" pitchFamily="34" charset="0"/>
              </a:rPr>
              <a:t>A korai iskolaelhagyás kockázati- és védőfaktorait azonosítja. </a:t>
            </a:r>
          </a:p>
          <a:p>
            <a:pPr marL="228600" indent="-228600" algn="just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hu-HU" sz="2800">
                <a:latin typeface="Calibri" pitchFamily="34" charset="0"/>
              </a:rPr>
              <a:t>A KAP-ot, mint a korai iskolaelhagyás megelőzésének programját vizsgálja. </a:t>
            </a:r>
          </a:p>
          <a:p>
            <a:pPr marL="228600" indent="-228600" algn="just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hu-HU" sz="2800">
                <a:latin typeface="Calibri" pitchFamily="34" charset="0"/>
              </a:rPr>
              <a:t>Folyamatos adatgyűjtéssel követi a Komplex Alapprogram iskolai megvalósulását. </a:t>
            </a:r>
          </a:p>
          <a:p>
            <a:pPr marL="228600" indent="-228600" algn="just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hu-HU" sz="2800">
                <a:latin typeface="Calibri" pitchFamily="34" charset="0"/>
              </a:rPr>
              <a:t>Javaslatokat fogalmaz meg a program tökéletesítésére. </a:t>
            </a:r>
          </a:p>
          <a:p>
            <a:pPr marL="228600" indent="-2286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endParaRPr lang="hu-HU" sz="2800">
              <a:latin typeface="Calibri" pitchFamily="34" charset="0"/>
            </a:endParaRPr>
          </a:p>
          <a:p>
            <a:pPr marL="228600" indent="-2286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endParaRPr lang="hu-HU" sz="2800">
              <a:latin typeface="Calibri" pitchFamily="34" charset="0"/>
            </a:endParaRPr>
          </a:p>
          <a:p>
            <a:pPr marL="228600" indent="-2286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endParaRPr lang="hu-HU" sz="2800">
              <a:latin typeface="Calibri" pitchFamily="34" charset="0"/>
            </a:endParaRPr>
          </a:p>
          <a:p>
            <a:pPr marL="228600" indent="-228600" algn="l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endParaRPr lang="hu-HU" sz="2800">
              <a:latin typeface="Calibri" pitchFamily="34" charset="0"/>
            </a:endParaRPr>
          </a:p>
          <a:p>
            <a:pPr marL="228600" indent="-228600" algn="l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endParaRPr lang="hu-HU" sz="1000">
              <a:latin typeface="Calibri" pitchFamily="34" charset="0"/>
            </a:endParaRPr>
          </a:p>
          <a:p>
            <a:pPr marL="228600" indent="-228600" algn="l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endParaRPr lang="hu-HU" sz="1400">
              <a:latin typeface="Calibri" pitchFamily="34" charset="0"/>
            </a:endParaRPr>
          </a:p>
          <a:p>
            <a:pPr marL="228600" indent="-228600" algn="l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endParaRPr lang="hu-HU" sz="1400">
              <a:latin typeface="Calibri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9359C9-A609-4EA7-9BF2-AC1B18BE04D8}" type="datetime1">
              <a:rPr lang="hu-HU"/>
              <a:pPr>
                <a:defRPr/>
              </a:pPr>
              <a:t>2019.02.26.</a:t>
            </a:fld>
            <a:endParaRPr lang="hu-H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9F396C-37C5-4CD0-91D7-517F3D86B4FE}" type="slidenum">
              <a:rPr lang="hu-HU"/>
              <a:pPr>
                <a:defRPr/>
              </a:pPr>
              <a:t>9</a:t>
            </a:fld>
            <a:endParaRPr lang="hu-HU"/>
          </a:p>
        </p:txBody>
      </p:sp>
      <p:sp>
        <p:nvSpPr>
          <p:cNvPr id="8194" name="Cím 1"/>
          <p:cNvSpPr>
            <a:spLocks noGrp="1"/>
          </p:cNvSpPr>
          <p:nvPr>
            <p:ph type="title"/>
          </p:nvPr>
        </p:nvSpPr>
        <p:spPr>
          <a:xfrm>
            <a:off x="1266825" y="323850"/>
            <a:ext cx="7259638" cy="1325563"/>
          </a:xfrm>
        </p:spPr>
        <p:txBody>
          <a:bodyPr>
            <a:noAutofit/>
          </a:bodyPr>
          <a:lstStyle/>
          <a:p>
            <a:pPr algn="r"/>
            <a:r>
              <a:rPr lang="hu-HU" sz="4000" b="1" smtClean="0">
                <a:solidFill>
                  <a:srgbClr val="1F4E7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Cambria Math" pitchFamily="18" charset="0"/>
                <a:cs typeface="Times New Roman" pitchFamily="18" charset="0"/>
              </a:rPr>
              <a:t>MÉRÉS, ÉRTÉKELÉS, KUTATÁS </a:t>
            </a:r>
            <a:br>
              <a:rPr lang="hu-HU" sz="4000" b="1" smtClean="0">
                <a:solidFill>
                  <a:srgbClr val="1F4E7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Cambria Math" pitchFamily="18" charset="0"/>
                <a:cs typeface="Times New Roman" pitchFamily="18" charset="0"/>
              </a:rPr>
            </a:br>
            <a:r>
              <a:rPr lang="hu-HU" sz="4000" b="1" smtClean="0">
                <a:solidFill>
                  <a:srgbClr val="1F4E7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Cambria Math" pitchFamily="18" charset="0"/>
                <a:cs typeface="Times New Roman" pitchFamily="18" charset="0"/>
              </a:rPr>
              <a:t>ALAPELVEI </a:t>
            </a:r>
          </a:p>
        </p:txBody>
      </p:sp>
      <p:sp>
        <p:nvSpPr>
          <p:cNvPr id="3072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endParaRPr lang="hu-HU" smtClean="0"/>
          </a:p>
          <a:p>
            <a:endParaRPr lang="hu-HU" smtClean="0"/>
          </a:p>
          <a:p>
            <a:endParaRPr lang="hu-HU" smtClean="0"/>
          </a:p>
          <a:p>
            <a:endParaRPr lang="hu-HU" smtClean="0"/>
          </a:p>
          <a:p>
            <a:endParaRPr lang="hu-HU" smtClean="0"/>
          </a:p>
          <a:p>
            <a:pPr>
              <a:buFont typeface="Arial" charset="0"/>
              <a:buNone/>
            </a:pPr>
            <a:endParaRPr lang="hu-HU" smtClean="0"/>
          </a:p>
          <a:p>
            <a:pPr>
              <a:buFont typeface="Arial" charset="0"/>
              <a:buNone/>
            </a:pPr>
            <a:endParaRPr lang="hu-HU" sz="1000" smtClean="0"/>
          </a:p>
          <a:p>
            <a:pPr>
              <a:buFont typeface="Arial" charset="0"/>
              <a:buNone/>
            </a:pPr>
            <a:endParaRPr lang="hu-HU" sz="1400" smtClean="0"/>
          </a:p>
          <a:p>
            <a:pPr>
              <a:buFont typeface="Arial" charset="0"/>
              <a:buNone/>
            </a:pPr>
            <a:endParaRPr lang="hu-HU" sz="1400" smtClean="0"/>
          </a:p>
        </p:txBody>
      </p:sp>
      <p:cxnSp>
        <p:nvCxnSpPr>
          <p:cNvPr id="6" name="Egyenes összekötő 5"/>
          <p:cNvCxnSpPr/>
          <p:nvPr/>
        </p:nvCxnSpPr>
        <p:spPr>
          <a:xfrm>
            <a:off x="4679950" y="1649413"/>
            <a:ext cx="3698875" cy="0"/>
          </a:xfrm>
          <a:prstGeom prst="line">
            <a:avLst/>
          </a:prstGeom>
          <a:ln w="25400" cap="rnd" cmpd="thinThick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25" name="Tartalom helye 2"/>
          <p:cNvSpPr txBox="1">
            <a:spLocks/>
          </p:cNvSpPr>
          <p:nvPr/>
        </p:nvSpPr>
        <p:spPr bwMode="auto">
          <a:xfrm>
            <a:off x="609600" y="1649413"/>
            <a:ext cx="8229600" cy="517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 algn="just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hu-HU" sz="2400">
                <a:latin typeface="Calibri" pitchFamily="34" charset="0"/>
              </a:rPr>
              <a:t>A Komplex Alapprogramot és </a:t>
            </a:r>
            <a:r>
              <a:rPr lang="hu-HU" sz="2400" b="1" i="1">
                <a:latin typeface="Calibri" pitchFamily="34" charset="0"/>
              </a:rPr>
              <a:t>nem az iskolákat és nem a pedagógusokat értékeli</a:t>
            </a:r>
            <a:r>
              <a:rPr lang="hu-HU" sz="2400" b="1">
                <a:latin typeface="Calibri" pitchFamily="34" charset="0"/>
              </a:rPr>
              <a:t>.</a:t>
            </a:r>
          </a:p>
          <a:p>
            <a:pPr marL="228600" indent="-228600" algn="just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hu-HU" sz="2400">
                <a:latin typeface="Calibri" pitchFamily="34" charset="0"/>
              </a:rPr>
              <a:t>A gyűjtött adatokat a kutatási etikának megfelelően anonimizáltan kezeli. </a:t>
            </a:r>
          </a:p>
          <a:p>
            <a:pPr marL="228600" indent="-228600" algn="just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hu-HU" sz="2400">
                <a:latin typeface="Calibri" pitchFamily="34" charset="0"/>
              </a:rPr>
              <a:t>Az adatokat harmadik félnek át nem adja, és kizárólag a Komplex Alapprogram fejlesztésére használja fel. </a:t>
            </a:r>
          </a:p>
          <a:p>
            <a:pPr marL="228600" indent="-228600" algn="just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hu-HU" sz="2400">
                <a:latin typeface="Calibri" pitchFamily="34" charset="0"/>
              </a:rPr>
              <a:t>Az </a:t>
            </a:r>
            <a:r>
              <a:rPr lang="hu-HU" sz="2400" i="1">
                <a:latin typeface="Calibri" pitchFamily="34" charset="0"/>
              </a:rPr>
              <a:t>önkéntes együttműködésre </a:t>
            </a:r>
            <a:r>
              <a:rPr lang="hu-HU" sz="2400">
                <a:latin typeface="Calibri" pitchFamily="34" charset="0"/>
              </a:rPr>
              <a:t>épít.  </a:t>
            </a:r>
          </a:p>
          <a:p>
            <a:pPr marL="228600" indent="-228600" algn="just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hu-HU" sz="2400">
                <a:latin typeface="Calibri" pitchFamily="34" charset="0"/>
              </a:rPr>
              <a:t>A lehetőségekhez mérten alkalmazkodik az intézmény működéséhez. (Pl. időbeosztás stb.) </a:t>
            </a:r>
          </a:p>
          <a:p>
            <a:pPr marL="228600" indent="-228600" algn="just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hu-HU" sz="2400">
                <a:latin typeface="Calibri" pitchFamily="34" charset="0"/>
              </a:rPr>
              <a:t>Azokat az adatokat, amelyeket más dokumentumokból is meg tud szerezni, azokat dolgozza fel, újabb vizsgálatokkal nem terheli az iskolákat.</a:t>
            </a:r>
          </a:p>
          <a:p>
            <a:pPr marL="228600" indent="-2286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endParaRPr lang="hu-HU" sz="2400">
              <a:latin typeface="Calibri" pitchFamily="34" charset="0"/>
            </a:endParaRPr>
          </a:p>
          <a:p>
            <a:pPr marL="228600" indent="-2286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endParaRPr lang="hu-HU" sz="2800">
              <a:latin typeface="Calibri" pitchFamily="34" charset="0"/>
            </a:endParaRPr>
          </a:p>
          <a:p>
            <a:pPr marL="228600" indent="-2286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endParaRPr lang="hu-HU" sz="2800">
              <a:latin typeface="Calibri" pitchFamily="34" charset="0"/>
            </a:endParaRPr>
          </a:p>
          <a:p>
            <a:pPr marL="228600" indent="-228600" algn="l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endParaRPr lang="hu-HU" sz="2800">
              <a:latin typeface="Calibri" pitchFamily="34" charset="0"/>
            </a:endParaRPr>
          </a:p>
          <a:p>
            <a:pPr marL="228600" indent="-228600" algn="l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endParaRPr lang="hu-HU" sz="1000">
              <a:latin typeface="Calibri" pitchFamily="34" charset="0"/>
            </a:endParaRPr>
          </a:p>
          <a:p>
            <a:pPr marL="228600" indent="-228600" algn="l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endParaRPr lang="hu-HU" sz="1400">
              <a:latin typeface="Calibri" pitchFamily="34" charset="0"/>
            </a:endParaRPr>
          </a:p>
          <a:p>
            <a:pPr marL="228600" indent="-228600" algn="l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endParaRPr lang="hu-HU" sz="1400">
              <a:latin typeface="Calibri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E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1372</TotalTime>
  <Words>1563</Words>
  <Application>Microsoft Office PowerPoint</Application>
  <PresentationFormat>Diavetítés a képernyőre (4:3 oldalarány)</PresentationFormat>
  <Paragraphs>265</Paragraphs>
  <Slides>24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2</vt:i4>
      </vt:variant>
      <vt:variant>
        <vt:lpstr>Diacímek</vt:lpstr>
      </vt:variant>
      <vt:variant>
        <vt:i4>24</vt:i4>
      </vt:variant>
    </vt:vector>
  </HeadingPairs>
  <TitlesOfParts>
    <vt:vector size="31" baseType="lpstr">
      <vt:lpstr>Calibri</vt:lpstr>
      <vt:lpstr>Arial</vt:lpstr>
      <vt:lpstr>Calibri Light</vt:lpstr>
      <vt:lpstr>Cambria Math</vt:lpstr>
      <vt:lpstr>Times New Roman</vt:lpstr>
      <vt:lpstr>Office-téma</vt:lpstr>
      <vt:lpstr>3_Office-téma</vt:lpstr>
      <vt:lpstr>1. dia</vt:lpstr>
      <vt:lpstr>ÉLMÉNYSULI</vt:lpstr>
      <vt:lpstr>ÉLMÉNYSULI KONCEPCIÓ</vt:lpstr>
      <vt:lpstr>ÉLMÉNYSULI KONCEPCIÓ</vt:lpstr>
      <vt:lpstr>ÉLMÉNYSULI KONCEPCIÓ</vt:lpstr>
      <vt:lpstr>ÉLMÉNYSULI KONCEPCIÓ</vt:lpstr>
      <vt:lpstr>ÉLMÉNYSULI KONCEPCIÓ</vt:lpstr>
      <vt:lpstr>Mérés, értékelés, kutatás  munkacsoport feladatai</vt:lpstr>
      <vt:lpstr>MÉRÉS, ÉRTÉKELÉS, KUTATÁS  ALAPELVEI </vt:lpstr>
      <vt:lpstr>Mérési, értékelési, kutatási  Események az iskolában </vt:lpstr>
      <vt:lpstr>Mérési, értékelési, kutatási  Események az iskolában </vt:lpstr>
      <vt:lpstr>TRÉNERI TAPASZTALATOK SZÁMOKBAN</vt:lpstr>
      <vt:lpstr>13. dia</vt:lpstr>
      <vt:lpstr>TRÉNERI VÉLEMÉNYEK DFHT</vt:lpstr>
      <vt:lpstr>TRÉNERI VÉLEMÉNYEK –ÉLETGYAKORLAT ALAPÚ ALPROGRAM</vt:lpstr>
      <vt:lpstr>TRÉNERI VÉLEMÉNYEK – MŰVÉSZETALAPÚ ALPROGRAM</vt:lpstr>
      <vt:lpstr>TRÉNERI VÉLEMÉNYEK – LOGIKA ALAPÚ ALPROGRAM</vt:lpstr>
      <vt:lpstr>TRÉNERI VÉLEMÉNYEK – DIGITÁLIS ALPROGRAM</vt:lpstr>
      <vt:lpstr>TRÉNERI VÉLEMÉNYEK – TESTMOZGÁS ALAPÚ ALPROGRAM</vt:lpstr>
      <vt:lpstr>TRÉNERI VÉLEMÉNYEK ÖSSZEGZÉSE</vt:lpstr>
      <vt:lpstr>Mérési, értékelési, kutatási  Események az iskolában </vt:lpstr>
      <vt:lpstr>Mérési, értékelési, kutatási  Események az iskolában </vt:lpstr>
      <vt:lpstr>Mérési, értékelési, kutatási  Események az iskolában </vt:lpstr>
      <vt:lpstr>KÖSZÖNÖM MEGTISZTELŐ FIGYELMÜKET!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EKE</dc:creator>
  <cp:lastModifiedBy>Erika</cp:lastModifiedBy>
  <cp:revision>145</cp:revision>
  <dcterms:created xsi:type="dcterms:W3CDTF">2017-02-10T12:16:28Z</dcterms:created>
  <dcterms:modified xsi:type="dcterms:W3CDTF">2019-02-26T12:14:48Z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0x01010056286AAEB1B68848BDBA7FA4FC6379DF</vt:lpwstr>
  </property>
  <property fmtid="{D5CDD505-2E9C-101B-9397-08002B2CF9AE}" pid="3" name="Megjegyzés">
    <vt:lpwstr/>
  </property>
  <property fmtid="{D5CDD505-2E9C-101B-9397-08002B2CF9AE}" pid="4" name="Info">
    <vt:lpwstr/>
  </property>
  <property fmtid="{D5CDD505-2E9C-101B-9397-08002B2CF9AE}" pid="5" name="SharedWithUsers">
    <vt:lpwstr>21;#Laszlo Revesz;#64;#Tamás Mizera;#69;#Gabriella Daróczi;#7;#KAP</vt:lpwstr>
  </property>
</Properties>
</file>