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7" r:id="rId3"/>
    <p:sldId id="260" r:id="rId4"/>
    <p:sldId id="294" r:id="rId5"/>
    <p:sldId id="298" r:id="rId6"/>
    <p:sldId id="305" r:id="rId7"/>
    <p:sldId id="279" r:id="rId8"/>
    <p:sldId id="311" r:id="rId9"/>
    <p:sldId id="261" r:id="rId10"/>
  </p:sldIdLst>
  <p:sldSz cx="9144000" cy="6858000" type="screen4x3"/>
  <p:notesSz cx="6858000" cy="99472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399" autoAdjust="0"/>
  </p:normalViewPr>
  <p:slideViewPr>
    <p:cSldViewPr snapToGrid="0">
      <p:cViewPr varScale="1">
        <p:scale>
          <a:sx n="96" d="100"/>
          <a:sy n="96" d="100"/>
        </p:scale>
        <p:origin x="99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0FAAA-E366-41D0-9D45-27AD72C51D06}" type="datetimeFigureOut">
              <a:rPr lang="fr-FR" smtClean="0"/>
              <a:pPr/>
              <a:t>14/02/2019</a:t>
            </a:fld>
            <a:endParaRPr lang="fr-FR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AAB37-7B34-45D9-8351-C84596CB8B5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26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7E1D9-E7AB-4940-9D4B-BAFF3793E97A}" type="datetimeFigureOut">
              <a:rPr lang="hu-HU" smtClean="0"/>
              <a:t>2019. 02. 14.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C564-190D-794B-AD21-26DE748F89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611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3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762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11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201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942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52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327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666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355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6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90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F7B78-E539-4D34-BC82-CA3501A2135C}" type="datetimeFigureOut">
              <a:rPr lang="hu-HU" smtClean="0"/>
              <a:pPr/>
              <a:t>2019. 02. 14.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3229A-1282-48C4-8742-30313075C0A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682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6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>
          <a:xfrm>
            <a:off x="3599412" y="886120"/>
            <a:ext cx="5116482" cy="2828041"/>
          </a:xfrm>
        </p:spPr>
        <p:txBody>
          <a:bodyPr>
            <a:normAutofit fontScale="90000"/>
          </a:bodyPr>
          <a:lstStyle/>
          <a:p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br>
              <a:rPr lang="hu-HU" sz="3100" b="1" dirty="0"/>
            </a:br>
            <a:r>
              <a:rPr lang="hu-HU" sz="3100" b="1" dirty="0"/>
              <a:t>EFOP-3.1.2-16-2016-00001</a:t>
            </a:r>
            <a:br>
              <a:rPr lang="fr-FR" sz="3100" dirty="0"/>
            </a:br>
            <a:r>
              <a:rPr lang="hu-HU" sz="3100" b="1" dirty="0"/>
              <a:t>„A köznevelés módszertani megújítása a végzettség nélküli iskolaelhagyás csökkentése céljából - komplex alapprogram bevezetése a köznevelési intézményekben</a:t>
            </a:r>
            <a:endParaRPr lang="hu-HU" sz="31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>
          <a:xfrm>
            <a:off x="3599413" y="3963083"/>
            <a:ext cx="5116480" cy="1307969"/>
          </a:xfrm>
        </p:spPr>
        <p:txBody>
          <a:bodyPr>
            <a:normAutofit fontScale="77500" lnSpcReduction="20000"/>
          </a:bodyPr>
          <a:lstStyle/>
          <a:p>
            <a:r>
              <a:rPr lang="hu-HU" dirty="0"/>
              <a:t>Intézményvezetők tájékoztatása</a:t>
            </a:r>
          </a:p>
          <a:p>
            <a:r>
              <a:rPr lang="hu-HU" dirty="0"/>
              <a:t>2019.02.15.</a:t>
            </a:r>
          </a:p>
          <a:p>
            <a:r>
              <a:rPr lang="hu-HU" dirty="0"/>
              <a:t>Nyíregyházi Egyetem</a:t>
            </a:r>
          </a:p>
          <a:p>
            <a:r>
              <a:rPr lang="hu-HU" dirty="0"/>
              <a:t> </a:t>
            </a:r>
          </a:p>
          <a:p>
            <a:endParaRPr lang="hu-H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1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402378" y="365127"/>
            <a:ext cx="6112971" cy="987156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/>
              <a:t>Bevezetés </a:t>
            </a:r>
            <a:br>
              <a:rPr lang="hu-HU" sz="2800" b="1" dirty="0"/>
            </a:br>
            <a:endParaRPr lang="hu-HU" sz="2800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112135" y="1043189"/>
            <a:ext cx="6403215" cy="51337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EU 2020 stratégia céljainak hazai megvalósulását szolgáló Nemzeti Reform Program  célkitűzése: </a:t>
            </a:r>
          </a:p>
          <a:p>
            <a:pPr lvl="1"/>
            <a:r>
              <a:rPr lang="hu-HU" dirty="0"/>
              <a:t>az évtized végére 10% alá csökkenteni a korai iskolaelhagyás arányát, 	</a:t>
            </a:r>
          </a:p>
          <a:p>
            <a:pPr lvl="1"/>
            <a:r>
              <a:rPr lang="hu-HU" dirty="0"/>
              <a:t>erősíteni a köznevelés hátránykompenzációs képességét.</a:t>
            </a:r>
          </a:p>
          <a:p>
            <a:pPr marL="0" indent="0">
              <a:buNone/>
            </a:pPr>
            <a:r>
              <a:rPr lang="hu-HU" dirty="0"/>
              <a:t>A preventív módon az alábbi beavatkozások a végzettség nélküli iskolaelhagyásnak kitett, az iskolai kudarc szempontjából veszélyeztetett gyermekek/tanulók csoportjának támogatását szolgálják:</a:t>
            </a:r>
          </a:p>
          <a:p>
            <a:pPr lvl="1"/>
            <a:r>
              <a:rPr lang="hu-HU" dirty="0"/>
              <a:t>a lemorzsolódás megelőzésére alkalmas, tanulást támogató pedagógiai módszerek kidolgozása, és országos elterjesztése az alapfokú oktatásban résztvevők számára</a:t>
            </a:r>
            <a:endParaRPr lang="fr-FR" dirty="0"/>
          </a:p>
          <a:p>
            <a:pPr lvl="1"/>
            <a:r>
              <a:rPr lang="hu-HU" dirty="0"/>
              <a:t>a pedagógiai szemléletváltás elősegítését szolgáló pedagógusképzési és továbbképzési tartalmak megújítása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001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402378" y="365127"/>
            <a:ext cx="6112971" cy="987156"/>
          </a:xfrm>
        </p:spPr>
        <p:txBody>
          <a:bodyPr>
            <a:normAutofit/>
          </a:bodyPr>
          <a:lstStyle/>
          <a:p>
            <a:pPr algn="ctr"/>
            <a:br>
              <a:rPr lang="hu-HU" sz="2800" b="1" dirty="0"/>
            </a:br>
            <a:endParaRPr lang="hu-HU" sz="2800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112135" y="1200083"/>
            <a:ext cx="6403215" cy="497688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Projekt megvalósítási szakasza:  </a:t>
            </a:r>
          </a:p>
          <a:p>
            <a:pPr marL="0" indent="0">
              <a:buNone/>
            </a:pPr>
            <a:r>
              <a:rPr lang="hu-HU" dirty="0"/>
              <a:t>	2017. 01. 01-2021. 09. 30.</a:t>
            </a:r>
          </a:p>
          <a:p>
            <a:r>
              <a:rPr lang="hu-HU" dirty="0"/>
              <a:t>Megvalósítók: </a:t>
            </a:r>
          </a:p>
          <a:p>
            <a:pPr lvl="1"/>
            <a:r>
              <a:rPr lang="hu-HU" dirty="0"/>
              <a:t>Konzorciumi vezető: </a:t>
            </a:r>
          </a:p>
          <a:p>
            <a:pPr lvl="2"/>
            <a:r>
              <a:rPr lang="hu-HU" dirty="0"/>
              <a:t>Eszterházy Károly Egyetem </a:t>
            </a:r>
          </a:p>
          <a:p>
            <a:pPr lvl="1"/>
            <a:r>
              <a:rPr lang="hu-HU" dirty="0"/>
              <a:t>Konzorciumi partnerek: </a:t>
            </a:r>
          </a:p>
          <a:p>
            <a:pPr lvl="2"/>
            <a:r>
              <a:rPr lang="hu-HU" dirty="0"/>
              <a:t>Eötvös Loránd Tudományegyetem</a:t>
            </a:r>
          </a:p>
          <a:p>
            <a:pPr lvl="2"/>
            <a:r>
              <a:rPr lang="hu-HU" dirty="0"/>
              <a:t>Miskolci Egyetem</a:t>
            </a:r>
          </a:p>
          <a:p>
            <a:pPr lvl="2"/>
            <a:r>
              <a:rPr lang="hu-HU" dirty="0"/>
              <a:t>Pécsi Tudományegyetem</a:t>
            </a:r>
          </a:p>
          <a:p>
            <a:pPr lvl="2"/>
            <a:r>
              <a:rPr lang="hu-HU" dirty="0"/>
              <a:t>Debreceni Egyetem</a:t>
            </a:r>
          </a:p>
          <a:p>
            <a:pPr lvl="2"/>
            <a:r>
              <a:rPr lang="hu-HU" dirty="0"/>
              <a:t>Szegedi Tudományegyetem</a:t>
            </a:r>
          </a:p>
          <a:p>
            <a:pPr lvl="2"/>
            <a:r>
              <a:rPr lang="hu-HU" dirty="0"/>
              <a:t>Nyíregyházi Egyetem</a:t>
            </a:r>
          </a:p>
          <a:p>
            <a:pPr lvl="2"/>
            <a:r>
              <a:rPr lang="hu-HU" dirty="0"/>
              <a:t>Oktatási Hivatal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BA628451-06A6-6F40-BEA9-973B6BFD4DC5}"/>
              </a:ext>
            </a:extLst>
          </p:cNvPr>
          <p:cNvSpPr txBox="1"/>
          <p:nvPr/>
        </p:nvSpPr>
        <p:spPr>
          <a:xfrm>
            <a:off x="1580507" y="365127"/>
            <a:ext cx="6106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latin typeface="+mj-lt"/>
              </a:rPr>
              <a:t>Projektinformációk</a:t>
            </a:r>
          </a:p>
        </p:txBody>
      </p:sp>
    </p:spTree>
    <p:extLst>
      <p:ext uri="{BB962C8B-B14F-4D97-AF65-F5344CB8AC3E}">
        <p14:creationId xmlns:p14="http://schemas.microsoft.com/office/powerpoint/2010/main" val="223235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402378" y="365127"/>
            <a:ext cx="6112971" cy="987156"/>
          </a:xfrm>
        </p:spPr>
        <p:txBody>
          <a:bodyPr>
            <a:normAutofit/>
          </a:bodyPr>
          <a:lstStyle/>
          <a:p>
            <a:pPr algn="ctr"/>
            <a:br>
              <a:rPr lang="hu-HU" sz="2800" b="1" dirty="0"/>
            </a:br>
            <a:endParaRPr lang="hu-HU" sz="2800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112135" y="1043189"/>
            <a:ext cx="6403215" cy="513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	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8813137C-55FB-3244-840F-9C267C07300C}"/>
              </a:ext>
            </a:extLst>
          </p:cNvPr>
          <p:cNvSpPr txBox="1"/>
          <p:nvPr/>
        </p:nvSpPr>
        <p:spPr>
          <a:xfrm>
            <a:off x="1627531" y="1043190"/>
            <a:ext cx="70261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b="1" dirty="0"/>
              <a:t>2017. januártól 2018. április </a:t>
            </a:r>
          </a:p>
          <a:p>
            <a:r>
              <a:rPr lang="hu-HU" dirty="0"/>
              <a:t>Komplex alapprogram kidolgozása – a szakmai koncepció pedagógiai rendszerré formálása megtörtént</a:t>
            </a:r>
          </a:p>
          <a:p>
            <a:pPr lvl="1"/>
            <a:r>
              <a:rPr lang="hu-HU" dirty="0"/>
              <a:t>A DFHT módszertan </a:t>
            </a:r>
          </a:p>
          <a:p>
            <a:pPr lvl="1"/>
            <a:r>
              <a:rPr lang="hu-HU" dirty="0"/>
              <a:t>Öt alprogram kidolgozása</a:t>
            </a:r>
          </a:p>
          <a:p>
            <a:pPr lvl="2"/>
            <a:r>
              <a:rPr lang="hu-HU" dirty="0"/>
              <a:t>Logikaalapú (LA)</a:t>
            </a:r>
          </a:p>
          <a:p>
            <a:pPr lvl="2"/>
            <a:r>
              <a:rPr lang="hu-HU" dirty="0"/>
              <a:t>Digitális alapú (DA)</a:t>
            </a:r>
          </a:p>
          <a:p>
            <a:pPr lvl="2"/>
            <a:r>
              <a:rPr lang="hu-HU" dirty="0"/>
              <a:t>Testmozgásalapú (TA)</a:t>
            </a:r>
          </a:p>
          <a:p>
            <a:pPr lvl="2"/>
            <a:r>
              <a:rPr lang="hu-HU" dirty="0"/>
              <a:t>Életgyakorlat-alapú (ÉA)</a:t>
            </a:r>
          </a:p>
          <a:p>
            <a:pPr lvl="2"/>
            <a:r>
              <a:rPr lang="hu-HU" dirty="0"/>
              <a:t>Művészetalapú (MA)</a:t>
            </a:r>
          </a:p>
          <a:p>
            <a:pPr lvl="2"/>
            <a:r>
              <a:rPr lang="hu-HU" dirty="0"/>
              <a:t>Alsós  és Felsős pedagógus kézikönyv készítése</a:t>
            </a:r>
          </a:p>
          <a:p>
            <a:r>
              <a:rPr lang="hu-HU" dirty="0"/>
              <a:t>2. Képzési struktúra és továbbképzési szervezet kialakítása megtörtént  </a:t>
            </a:r>
          </a:p>
          <a:p>
            <a:r>
              <a:rPr lang="hu-HU" dirty="0"/>
              <a:t>3. 2018. június-augusztus (szeptember) 90 továbbképzés megszervezése, lebonyolítása</a:t>
            </a:r>
          </a:p>
          <a:p>
            <a:r>
              <a:rPr lang="hu-HU" b="1" dirty="0"/>
              <a:t>4. 2019. február-május: Intézményi bevezetés előkészítése </a:t>
            </a:r>
          </a:p>
          <a:p>
            <a:r>
              <a:rPr lang="hu-HU" b="1" dirty="0"/>
              <a:t>5. 2019. szeptembertől: Intézményi bevezetés</a:t>
            </a:r>
          </a:p>
          <a:p>
            <a:r>
              <a:rPr lang="hu-HU" dirty="0"/>
              <a:t>6. Visszacsatolás a pedagógusképzés és pedagógus-továbbképzés  követelmény-rendszerébe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C25B9C4-C2B3-B84F-BA7A-0BC7F1566973}"/>
              </a:ext>
            </a:extLst>
          </p:cNvPr>
          <p:cNvSpPr txBox="1"/>
          <p:nvPr/>
        </p:nvSpPr>
        <p:spPr>
          <a:xfrm>
            <a:off x="2200941" y="365126"/>
            <a:ext cx="5720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latin typeface="+mj-lt"/>
              </a:rPr>
              <a:t>Megvalósítás főbb szakaszai</a:t>
            </a:r>
          </a:p>
        </p:txBody>
      </p:sp>
    </p:spTree>
    <p:extLst>
      <p:ext uri="{BB962C8B-B14F-4D97-AF65-F5344CB8AC3E}">
        <p14:creationId xmlns:p14="http://schemas.microsoft.com/office/powerpoint/2010/main" val="346299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402379" y="145775"/>
            <a:ext cx="6112971" cy="583096"/>
          </a:xfrm>
        </p:spPr>
        <p:txBody>
          <a:bodyPr>
            <a:normAutofit fontScale="90000"/>
          </a:bodyPr>
          <a:lstStyle/>
          <a:p>
            <a:pPr algn="ctr"/>
            <a:br>
              <a:rPr lang="hu-HU" sz="2800" dirty="0"/>
            </a:br>
            <a:r>
              <a:rPr lang="hu-HU" sz="3100" b="1" dirty="0"/>
              <a:t>Komplex Alapprogram</a:t>
            </a:r>
            <a:r>
              <a:rPr lang="hu-HU" sz="3100" dirty="0"/>
              <a:t> </a:t>
            </a:r>
            <a:r>
              <a:rPr lang="hu-HU" sz="3100" b="1" dirty="0"/>
              <a:t>elterjesztésének főbb lépései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112135" y="874643"/>
            <a:ext cx="6403215" cy="530232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120 órás ingyenes továbbképzés alapfokú iskolák pedagógusainak</a:t>
            </a:r>
          </a:p>
          <a:p>
            <a:pPr marL="0" indent="0" algn="ctr">
              <a:buNone/>
            </a:pPr>
            <a:r>
              <a:rPr lang="hu-HU" dirty="0"/>
              <a:t> Partneriskolákkal együttműködési megállapodás létrehozása</a:t>
            </a:r>
          </a:p>
          <a:p>
            <a:pPr marL="0" indent="0" algn="ctr">
              <a:buNone/>
            </a:pPr>
            <a:r>
              <a:rPr lang="hu-HU" dirty="0"/>
              <a:t>A KAP intézményi bevezetésének moderálása</a:t>
            </a:r>
          </a:p>
          <a:p>
            <a:pPr marL="0" indent="0" algn="ctr">
              <a:buNone/>
            </a:pPr>
            <a:r>
              <a:rPr lang="hu-HU" dirty="0"/>
              <a:t>Módszertani segédanyagok, alsós, felsős kézikönyvek hozzáférés biztosítása</a:t>
            </a:r>
          </a:p>
          <a:p>
            <a:pPr marL="0" indent="0" algn="ctr">
              <a:buNone/>
            </a:pPr>
            <a:r>
              <a:rPr lang="hu-HU" dirty="0"/>
              <a:t>Óravázlatok, feladatbank  biztosítása</a:t>
            </a:r>
          </a:p>
          <a:p>
            <a:pPr marL="0" indent="0" algn="ctr">
              <a:buNone/>
            </a:pPr>
            <a:r>
              <a:rPr lang="hu-HU" dirty="0" err="1"/>
              <a:t>Mentorálás</a:t>
            </a:r>
            <a:r>
              <a:rPr lang="hu-HU" dirty="0"/>
              <a:t>, nyomkövetés, hálózatépítés</a:t>
            </a:r>
          </a:p>
          <a:p>
            <a:pPr marL="0" indent="0" algn="ctr">
              <a:buNone/>
            </a:pPr>
            <a:r>
              <a:rPr lang="hu-HU" b="1" dirty="0" err="1"/>
              <a:t>Élménysuli</a:t>
            </a:r>
            <a:r>
              <a:rPr lang="hu-HU" dirty="0"/>
              <a:t> létrehozásának működtetésének támogatása</a:t>
            </a:r>
          </a:p>
        </p:txBody>
      </p:sp>
    </p:spTree>
    <p:extLst>
      <p:ext uri="{BB962C8B-B14F-4D97-AF65-F5344CB8AC3E}">
        <p14:creationId xmlns:p14="http://schemas.microsoft.com/office/powerpoint/2010/main" val="29370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402378" y="265043"/>
            <a:ext cx="6112971" cy="675861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/>
              <a:t>Feladatok a KAP bevezetésével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402378" y="781878"/>
            <a:ext cx="6112972" cy="539508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u-HU" dirty="0"/>
          </a:p>
          <a:p>
            <a:r>
              <a:rPr lang="hu-HU" dirty="0"/>
              <a:t>Tanügyi dokumentumok módosítása</a:t>
            </a:r>
          </a:p>
          <a:p>
            <a:r>
              <a:rPr lang="hu-HU" dirty="0"/>
              <a:t>Tájékoztatók szervezése a partneriskolákban (tanárok, szülők, diákok) </a:t>
            </a:r>
          </a:p>
          <a:p>
            <a:r>
              <a:rPr lang="hu-HU" dirty="0"/>
              <a:t>A KAP bevezetése 2019 szeptemberétől felmenő rendszerben a partneriskolákban</a:t>
            </a:r>
          </a:p>
          <a:p>
            <a:r>
              <a:rPr lang="hu-HU" dirty="0" err="1"/>
              <a:t>Workshopok</a:t>
            </a:r>
            <a:r>
              <a:rPr lang="hu-HU" dirty="0"/>
              <a:t> szervezése</a:t>
            </a:r>
          </a:p>
          <a:p>
            <a:r>
              <a:rPr lang="hu-HU" dirty="0"/>
              <a:t>Szakmai támogató rendszer kiépítése és működtetése, </a:t>
            </a:r>
            <a:r>
              <a:rPr lang="hu-HU" dirty="0" err="1"/>
              <a:t>monitorozás</a:t>
            </a:r>
            <a:r>
              <a:rPr lang="hu-HU" dirty="0"/>
              <a:t> a partneriskolákban</a:t>
            </a:r>
          </a:p>
          <a:p>
            <a:r>
              <a:rPr lang="hu-HU" dirty="0"/>
              <a:t>”KAPOCS” hálózatépítés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783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402378" y="265043"/>
            <a:ext cx="6112971" cy="675861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/>
              <a:t>Rendezvény témakörei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402378" y="781878"/>
            <a:ext cx="6112972" cy="53950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dirty="0"/>
          </a:p>
          <a:p>
            <a:r>
              <a:rPr lang="hu-HU" dirty="0"/>
              <a:t>Komplex Alapprogram a tanulás-tanítás folyamatában és az </a:t>
            </a:r>
            <a:r>
              <a:rPr lang="hu-HU" b="1" dirty="0"/>
              <a:t>Élménysuli </a:t>
            </a:r>
            <a:r>
              <a:rPr lang="hu-HU" dirty="0"/>
              <a:t>fogalma. Mérés-értékelés rendszere</a:t>
            </a:r>
          </a:p>
          <a:p>
            <a:r>
              <a:rPr lang="hu-HU" dirty="0"/>
              <a:t>KAP-iskolák működtetése, munkaszervezés </a:t>
            </a:r>
          </a:p>
          <a:p>
            <a:r>
              <a:rPr lang="hu-HU" dirty="0"/>
              <a:t>Szakmai Támogató Rendszer</a:t>
            </a:r>
          </a:p>
          <a:p>
            <a:r>
              <a:rPr lang="hu-HU" dirty="0"/>
              <a:t>”KAPOCS” hálózatépítés </a:t>
            </a:r>
          </a:p>
          <a:p>
            <a:r>
              <a:rPr lang="hu-HU" dirty="0"/>
              <a:t>Az intézményi, tanügyi dokumentumok </a:t>
            </a:r>
          </a:p>
          <a:p>
            <a:r>
              <a:rPr lang="hu-HU" dirty="0"/>
              <a:t>Egyeztetés a 2019-es tevékenységek ütemezéséhez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4094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-718012" y="115744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4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3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2644</TotalTime>
  <Words>254</Words>
  <Application>Microsoft Macintosh PowerPoint</Application>
  <PresentationFormat>Diavetítés a képernyőre (4:3 oldalarány)</PresentationFormat>
  <Paragraphs>71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PowerPoint-bemutató</vt:lpstr>
      <vt:lpstr>            EFOP-3.1.2-16-2016-00001 „A köznevelés módszertani megújítása a végzettség nélküli iskolaelhagyás csökkentése céljából - komplex alapprogram bevezetése a köznevelési intézményekben</vt:lpstr>
      <vt:lpstr>Bevezetés  </vt:lpstr>
      <vt:lpstr> </vt:lpstr>
      <vt:lpstr> </vt:lpstr>
      <vt:lpstr> Komplex Alapprogram elterjesztésének főbb lépései</vt:lpstr>
      <vt:lpstr>Feladatok a KAP bevezetésével</vt:lpstr>
      <vt:lpstr>Rendezvény témakörei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EKE</dc:creator>
  <cp:lastModifiedBy>Erika Schmelczer</cp:lastModifiedBy>
  <cp:revision>89</cp:revision>
  <cp:lastPrinted>2017-12-06T18:05:40Z</cp:lastPrinted>
  <dcterms:created xsi:type="dcterms:W3CDTF">2017-02-10T12:16:28Z</dcterms:created>
  <dcterms:modified xsi:type="dcterms:W3CDTF">2019-02-14T14:09:03Z</dcterms:modified>
</cp:coreProperties>
</file>